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4"/>
  </p:sldMasterIdLst>
  <p:notesMasterIdLst>
    <p:notesMasterId r:id="rId87"/>
  </p:notesMasterIdLst>
  <p:sldIdLst>
    <p:sldId id="256" r:id="rId5"/>
    <p:sldId id="258" r:id="rId6"/>
    <p:sldId id="308" r:id="rId7"/>
    <p:sldId id="556" r:id="rId8"/>
    <p:sldId id="557" r:id="rId9"/>
    <p:sldId id="353" r:id="rId10"/>
    <p:sldId id="558" r:id="rId11"/>
    <p:sldId id="559" r:id="rId12"/>
    <p:sldId id="560" r:id="rId13"/>
    <p:sldId id="561" r:id="rId14"/>
    <p:sldId id="562" r:id="rId15"/>
    <p:sldId id="563" r:id="rId16"/>
    <p:sldId id="564" r:id="rId17"/>
    <p:sldId id="565" r:id="rId18"/>
    <p:sldId id="566" r:id="rId19"/>
    <p:sldId id="567" r:id="rId20"/>
    <p:sldId id="568" r:id="rId21"/>
    <p:sldId id="494" r:id="rId22"/>
    <p:sldId id="535" r:id="rId23"/>
    <p:sldId id="519" r:id="rId24"/>
    <p:sldId id="497" r:id="rId25"/>
    <p:sldId id="498" r:id="rId26"/>
    <p:sldId id="499" r:id="rId27"/>
    <p:sldId id="500" r:id="rId28"/>
    <p:sldId id="501" r:id="rId29"/>
    <p:sldId id="502" r:id="rId30"/>
    <p:sldId id="503" r:id="rId31"/>
    <p:sldId id="504" r:id="rId32"/>
    <p:sldId id="505" r:id="rId33"/>
    <p:sldId id="520" r:id="rId34"/>
    <p:sldId id="521" r:id="rId35"/>
    <p:sldId id="522" r:id="rId36"/>
    <p:sldId id="523" r:id="rId37"/>
    <p:sldId id="495" r:id="rId38"/>
    <p:sldId id="496" r:id="rId39"/>
    <p:sldId id="506" r:id="rId40"/>
    <p:sldId id="508" r:id="rId41"/>
    <p:sldId id="509" r:id="rId42"/>
    <p:sldId id="510" r:id="rId43"/>
    <p:sldId id="507" r:id="rId44"/>
    <p:sldId id="511" r:id="rId45"/>
    <p:sldId id="512" r:id="rId46"/>
    <p:sldId id="513" r:id="rId47"/>
    <p:sldId id="514" r:id="rId48"/>
    <p:sldId id="515" r:id="rId49"/>
    <p:sldId id="516" r:id="rId50"/>
    <p:sldId id="517" r:id="rId51"/>
    <p:sldId id="518" r:id="rId52"/>
    <p:sldId id="492" r:id="rId53"/>
    <p:sldId id="569" r:id="rId54"/>
    <p:sldId id="570" r:id="rId55"/>
    <p:sldId id="571" r:id="rId56"/>
    <p:sldId id="525" r:id="rId57"/>
    <p:sldId id="526" r:id="rId58"/>
    <p:sldId id="531" r:id="rId59"/>
    <p:sldId id="528" r:id="rId60"/>
    <p:sldId id="527" r:id="rId61"/>
    <p:sldId id="532" r:id="rId62"/>
    <p:sldId id="541" r:id="rId63"/>
    <p:sldId id="572" r:id="rId64"/>
    <p:sldId id="573" r:id="rId65"/>
    <p:sldId id="315" r:id="rId66"/>
    <p:sldId id="536" r:id="rId67"/>
    <p:sldId id="537" r:id="rId68"/>
    <p:sldId id="445" r:id="rId69"/>
    <p:sldId id="444" r:id="rId70"/>
    <p:sldId id="542" r:id="rId71"/>
    <p:sldId id="446" r:id="rId72"/>
    <p:sldId id="543" r:id="rId73"/>
    <p:sldId id="545" r:id="rId74"/>
    <p:sldId id="544" r:id="rId75"/>
    <p:sldId id="546" r:id="rId76"/>
    <p:sldId id="547" r:id="rId77"/>
    <p:sldId id="548" r:id="rId78"/>
    <p:sldId id="549" r:id="rId79"/>
    <p:sldId id="550" r:id="rId80"/>
    <p:sldId id="551" r:id="rId81"/>
    <p:sldId id="553" r:id="rId82"/>
    <p:sldId id="552" r:id="rId83"/>
    <p:sldId id="554" r:id="rId84"/>
    <p:sldId id="574" r:id="rId85"/>
    <p:sldId id="555" r:id="rId86"/>
  </p:sldIdLst>
  <p:sldSz cx="9144000" cy="5143500" type="screen16x9"/>
  <p:notesSz cx="6858000" cy="9144000"/>
  <p:embeddedFontLst>
    <p:embeddedFont>
      <p:font typeface="Consolas" panose="020B0609020204030204" pitchFamily="49" charset="0"/>
      <p:regular r:id="rId88"/>
      <p:bold r:id="rId89"/>
      <p:italic r:id="rId90"/>
      <p:boldItalic r:id="rId91"/>
    </p:embeddedFont>
    <p:embeddedFont>
      <p:font typeface="Lora" pitchFamily="2" charset="0"/>
      <p:regular r:id="rId92"/>
      <p:bold r:id="rId93"/>
      <p:italic r:id="rId94"/>
      <p:boldItalic r:id="rId95"/>
    </p:embeddedFont>
    <p:embeddedFont>
      <p:font typeface="Montserrat" panose="00000500000000000000" pitchFamily="2" charset="0"/>
      <p:regular r:id="rId96"/>
      <p:bold r:id="rId97"/>
      <p:italic r:id="rId98"/>
      <p:boldItalic r:id="rId99"/>
    </p:embeddedFont>
    <p:embeddedFont>
      <p:font typeface="Roboto" panose="02000000000000000000" pitchFamily="2" charset="0"/>
      <p:regular r:id="rId100"/>
      <p:bold r:id="rId101"/>
      <p:italic r:id="rId102"/>
      <p:boldItalic r:id="rId103"/>
    </p:embeddedFont>
    <p:embeddedFont>
      <p:font typeface="Segoe UI" panose="020B0502040204020203" pitchFamily="34" charset="0"/>
      <p:regular r:id="rId104"/>
      <p:bold r:id="rId105"/>
      <p:italic r:id="rId106"/>
      <p:boldItalic r:id="rId107"/>
    </p:embeddedFont>
    <p:embeddedFont>
      <p:font typeface="verdana" panose="020B0604030504040204" pitchFamily="34" charset="0"/>
      <p:regular r:id="rId108"/>
      <p:bold r:id="rId109"/>
      <p:italic r:id="rId110"/>
      <p:boldItalic r:id="rId111"/>
    </p:embeddedFont>
    <p:embeddedFont>
      <p:font typeface="verdana" panose="020B0604030504040204" pitchFamily="34" charset="0"/>
      <p:regular r:id="rId108"/>
      <p:bold r:id="rId109"/>
      <p:italic r:id="rId110"/>
      <p:boldItalic r:id="rId111"/>
    </p:embeddedFont>
  </p:embeddedFont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5pPr>
    <a:lvl6pPr marL="22860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6pPr>
    <a:lvl7pPr marL="27432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7pPr>
    <a:lvl8pPr marL="32004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8pPr>
    <a:lvl9pPr marL="36576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66"/>
    <a:srgbClr val="FF6600"/>
    <a:srgbClr val="CC66FF"/>
    <a:srgbClr val="33CC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658D592-E1C1-4D17-A72B-7F0E7C4C449E}" v="19" dt="2023-05-19T18:23:06.088"/>
    <p1510:client id="{D4831CB2-D309-4304-B81C-EAFDBCE3D8AD}" v="2" dt="2023-05-08T18:31:33.570"/>
  </p1510:revLst>
</p1510:revInfo>
</file>

<file path=ppt/tableStyles.xml><?xml version="1.0" encoding="utf-8"?>
<a:tblStyleLst xmlns:a="http://schemas.openxmlformats.org/drawingml/2006/main" def="{3A88AAB8-05BE-4719-900D-DC6FD972DB07}">
  <a:tblStyle styleId="{3A88AAB8-05BE-4719-900D-DC6FD972DB0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117" Type="http://schemas.microsoft.com/office/2015/10/relationships/revisionInfo" Target="revisionInfo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font" Target="fonts/font2.fntdata"/><Relationship Id="rId112" Type="http://schemas.openxmlformats.org/officeDocument/2006/relationships/presProps" Target="presProps.xml"/><Relationship Id="rId16" Type="http://schemas.openxmlformats.org/officeDocument/2006/relationships/slide" Target="slides/slide12.xml"/><Relationship Id="rId107" Type="http://schemas.openxmlformats.org/officeDocument/2006/relationships/font" Target="fonts/font20.fntdata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font" Target="fonts/font15.fntdata"/><Relationship Id="rId5" Type="http://schemas.openxmlformats.org/officeDocument/2006/relationships/slide" Target="slides/slide1.xml"/><Relationship Id="rId90" Type="http://schemas.openxmlformats.org/officeDocument/2006/relationships/font" Target="fonts/font3.fntdata"/><Relationship Id="rId95" Type="http://schemas.openxmlformats.org/officeDocument/2006/relationships/font" Target="fonts/font8.fntdata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113" Type="http://schemas.openxmlformats.org/officeDocument/2006/relationships/viewProps" Target="viewProps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font" Target="fonts/font16.fntdata"/><Relationship Id="rId108" Type="http://schemas.openxmlformats.org/officeDocument/2006/relationships/font" Target="fonts/font21.fntdata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font" Target="fonts/font4.fntdata"/><Relationship Id="rId96" Type="http://schemas.openxmlformats.org/officeDocument/2006/relationships/font" Target="fonts/font9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font" Target="fonts/font7.fntdata"/><Relationship Id="rId99" Type="http://schemas.openxmlformats.org/officeDocument/2006/relationships/font" Target="fonts/font12.fntdata"/><Relationship Id="rId101" Type="http://schemas.openxmlformats.org/officeDocument/2006/relationships/font" Target="fonts/font14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font" Target="fonts/font22.fntdata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font" Target="fonts/font10.fntdata"/><Relationship Id="rId104" Type="http://schemas.openxmlformats.org/officeDocument/2006/relationships/font" Target="fonts/font17.fntdata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font" Target="fonts/font5.fntdata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notesMaster" Target="notesMasters/notesMaster1.xml"/><Relationship Id="rId110" Type="http://schemas.openxmlformats.org/officeDocument/2006/relationships/font" Target="fonts/font23.fntdata"/><Relationship Id="rId115" Type="http://schemas.openxmlformats.org/officeDocument/2006/relationships/tableStyles" Target="tableStyles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font" Target="fonts/font13.fntdata"/><Relationship Id="rId105" Type="http://schemas.openxmlformats.org/officeDocument/2006/relationships/font" Target="fonts/font18.fntdata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font" Target="fonts/font6.fntdata"/><Relationship Id="rId98" Type="http://schemas.openxmlformats.org/officeDocument/2006/relationships/font" Target="fonts/font11.fntdata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microsoft.com/office/2016/11/relationships/changesInfo" Target="changesInfos/changesInfo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font" Target="fonts/font1.fntdata"/><Relationship Id="rId111" Type="http://schemas.openxmlformats.org/officeDocument/2006/relationships/font" Target="fonts/font24.fntdata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font" Target="fonts/font19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AD KHAN- 57498210053" userId="136da8d8-31f8-4f7a-b31b-b26d2646bb23" providerId="ADAL" clId="{E773D230-404D-40A6-91C1-F6FA66002865}"/>
    <pc:docChg chg="modSld">
      <pc:chgData name="SAAD KHAN- 57498210053" userId="136da8d8-31f8-4f7a-b31b-b26d2646bb23" providerId="ADAL" clId="{E773D230-404D-40A6-91C1-F6FA66002865}" dt="2023-05-04T14:02:31.548" v="8" actId="1036"/>
      <pc:docMkLst>
        <pc:docMk/>
      </pc:docMkLst>
      <pc:sldChg chg="modSp mod">
        <pc:chgData name="SAAD KHAN- 57498210053" userId="136da8d8-31f8-4f7a-b31b-b26d2646bb23" providerId="ADAL" clId="{E773D230-404D-40A6-91C1-F6FA66002865}" dt="2023-05-04T14:02:31.548" v="8" actId="1036"/>
        <pc:sldMkLst>
          <pc:docMk/>
          <pc:sldMk cId="545869547" sldId="570"/>
        </pc:sldMkLst>
        <pc:picChg chg="mod">
          <ac:chgData name="SAAD KHAN- 57498210053" userId="136da8d8-31f8-4f7a-b31b-b26d2646bb23" providerId="ADAL" clId="{E773D230-404D-40A6-91C1-F6FA66002865}" dt="2023-05-04T14:02:31.548" v="8" actId="1036"/>
          <ac:picMkLst>
            <pc:docMk/>
            <pc:sldMk cId="545869547" sldId="570"/>
            <ac:picMk id="4" creationId="{D3EF576E-63E1-4D38-B690-F653BCA27283}"/>
          </ac:picMkLst>
        </pc:picChg>
      </pc:sldChg>
    </pc:docChg>
  </pc:docChgLst>
  <pc:docChgLst>
    <pc:chgData name="JAINAM BARBHAYA-57498210010" userId="S::57498210010@svkmmumbai.onmicrosoft.com::dbd31842-4181-4675-9893-b81c8ad65b23" providerId="AD" clId="Web-{D4831CB2-D309-4304-B81C-EAFDBCE3D8AD}"/>
    <pc:docChg chg="modSld">
      <pc:chgData name="JAINAM BARBHAYA-57498210010" userId="S::57498210010@svkmmumbai.onmicrosoft.com::dbd31842-4181-4675-9893-b81c8ad65b23" providerId="AD" clId="Web-{D4831CB2-D309-4304-B81C-EAFDBCE3D8AD}" dt="2023-05-08T18:31:33.570" v="1" actId="1076"/>
      <pc:docMkLst>
        <pc:docMk/>
      </pc:docMkLst>
      <pc:sldChg chg="modSp">
        <pc:chgData name="JAINAM BARBHAYA-57498210010" userId="S::57498210010@svkmmumbai.onmicrosoft.com::dbd31842-4181-4675-9893-b81c8ad65b23" providerId="AD" clId="Web-{D4831CB2-D309-4304-B81C-EAFDBCE3D8AD}" dt="2023-05-08T18:31:33.570" v="1" actId="1076"/>
        <pc:sldMkLst>
          <pc:docMk/>
          <pc:sldMk cId="3694847097" sldId="568"/>
        </pc:sldMkLst>
        <pc:picChg chg="mod">
          <ac:chgData name="JAINAM BARBHAYA-57498210010" userId="S::57498210010@svkmmumbai.onmicrosoft.com::dbd31842-4181-4675-9893-b81c8ad65b23" providerId="AD" clId="Web-{D4831CB2-D309-4304-B81C-EAFDBCE3D8AD}" dt="2023-05-08T18:31:33.570" v="1" actId="1076"/>
          <ac:picMkLst>
            <pc:docMk/>
            <pc:sldMk cId="3694847097" sldId="568"/>
            <ac:picMk id="7" creationId="{2BF93590-5947-4DD5-B0EB-77A69B1197C5}"/>
          </ac:picMkLst>
        </pc:picChg>
      </pc:sldChg>
    </pc:docChg>
  </pc:docChgLst>
  <pc:docChgLst>
    <pc:chgData name="SHRAVANI SHINDE- 57498210009" userId="S::shravani.shinde09@svkmmumbai.onmicrosoft.com::163cebbf-dc2d-486e-9647-ae7acd7d3032" providerId="AD" clId="Web-{8658D592-E1C1-4D17-A72B-7F0E7C4C449E}"/>
    <pc:docChg chg="modSld">
      <pc:chgData name="SHRAVANI SHINDE- 57498210009" userId="S::shravani.shinde09@svkmmumbai.onmicrosoft.com::163cebbf-dc2d-486e-9647-ae7acd7d3032" providerId="AD" clId="Web-{8658D592-E1C1-4D17-A72B-7F0E7C4C449E}" dt="2023-05-19T18:23:03.416" v="16" actId="20577"/>
      <pc:docMkLst>
        <pc:docMk/>
      </pc:docMkLst>
      <pc:sldChg chg="modSp">
        <pc:chgData name="SHRAVANI SHINDE- 57498210009" userId="S::shravani.shinde09@svkmmumbai.onmicrosoft.com::163cebbf-dc2d-486e-9647-ae7acd7d3032" providerId="AD" clId="Web-{8658D592-E1C1-4D17-A72B-7F0E7C4C449E}" dt="2023-05-19T18:23:03.416" v="16" actId="20577"/>
        <pc:sldMkLst>
          <pc:docMk/>
          <pc:sldMk cId="1095534585" sldId="519"/>
        </pc:sldMkLst>
        <pc:spChg chg="mod">
          <ac:chgData name="SHRAVANI SHINDE- 57498210009" userId="S::shravani.shinde09@svkmmumbai.onmicrosoft.com::163cebbf-dc2d-486e-9647-ae7acd7d3032" providerId="AD" clId="Web-{8658D592-E1C1-4D17-A72B-7F0E7C4C449E}" dt="2023-05-19T18:23:03.416" v="16" actId="20577"/>
          <ac:spMkLst>
            <pc:docMk/>
            <pc:sldMk cId="1095534585" sldId="519"/>
            <ac:spMk id="3" creationId="{51ACB785-3C4D-43B6-8A7F-F66BFFA86664}"/>
          </ac:spMkLst>
        </pc:spChg>
        <pc:cxnChg chg="mod">
          <ac:chgData name="SHRAVANI SHINDE- 57498210009" userId="S::shravani.shinde09@svkmmumbai.onmicrosoft.com::163cebbf-dc2d-486e-9647-ae7acd7d3032" providerId="AD" clId="Web-{8658D592-E1C1-4D17-A72B-7F0E7C4C449E}" dt="2023-05-19T18:22:53.307" v="1" actId="1076"/>
          <ac:cxnSpMkLst>
            <pc:docMk/>
            <pc:sldMk cId="1095534585" sldId="519"/>
            <ac:cxnSpMk id="5" creationId="{AE6211CC-8D17-4AF5-B820-9CF44CFA1868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Google Shape;3;n">
            <a:extLst>
              <a:ext uri="{FF2B5EF4-FFF2-40B4-BE49-F238E27FC236}">
                <a16:creationId xmlns:a16="http://schemas.microsoft.com/office/drawing/2014/main" id="{83997E33-F421-4F9C-8C9B-7357CD9BEA7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custGeom>
            <a:avLst/>
            <a:gdLst>
              <a:gd name="T0" fmla="*/ 0 w 120000"/>
              <a:gd name="T1" fmla="*/ 0 h 120000"/>
              <a:gd name="T2" fmla="*/ 120000 w 120000"/>
              <a:gd name="T3" fmla="*/ 0 h 120000"/>
              <a:gd name="T4" fmla="*/ 120000 w 120000"/>
              <a:gd name="T5" fmla="*/ 120000 h 120000"/>
              <a:gd name="T6" fmla="*/ 0 w 120000"/>
              <a:gd name="T7" fmla="*/ 120000 h 120000"/>
              <a:gd name="T8" fmla="*/ 0 w 120000"/>
              <a:gd name="T9" fmla="*/ 0 h 120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71" name="Google Shape;4;n">
            <a:extLst>
              <a:ext uri="{FF2B5EF4-FFF2-40B4-BE49-F238E27FC236}">
                <a16:creationId xmlns:a16="http://schemas.microsoft.com/office/drawing/2014/main" id="{5225FD2F-41EB-4919-9F72-03CB4789BB17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>
              <a:sym typeface="Arial" panose="020B0604020202020204" pitchFamily="34" charset="0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L="457200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1pPr>
    <a:lvl2pPr marL="914400" lvl="1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2pPr>
    <a:lvl3pPr marL="1371600" lvl="2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3pPr>
    <a:lvl4pPr marL="1828800" lvl="3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4pPr>
    <a:lvl5pPr marL="2286000" lvl="4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Google Shape;58;g35f391192_00:notes">
            <a:extLst>
              <a:ext uri="{FF2B5EF4-FFF2-40B4-BE49-F238E27FC236}">
                <a16:creationId xmlns:a16="http://schemas.microsoft.com/office/drawing/2014/main" id="{35888829-DBD5-43C8-83C0-2D8A08759B30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>
          <a:noFill/>
          <a:ln>
            <a:headEnd/>
            <a:tailEnd/>
          </a:ln>
        </p:spPr>
      </p:sp>
      <p:sp>
        <p:nvSpPr>
          <p:cNvPr id="9219" name="Google Shape;59;g35f391192_00:notes">
            <a:extLst>
              <a:ext uri="{FF2B5EF4-FFF2-40B4-BE49-F238E27FC236}">
                <a16:creationId xmlns:a16="http://schemas.microsoft.com/office/drawing/2014/main" id="{3EDBD7D9-E3CF-46AC-A602-12213F7F33B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eaLnBrk="1" hangingPunct="1">
              <a:buSzPts val="1400"/>
            </a:pPr>
            <a:endParaRPr lang="en-US" altLang="en-US" sz="11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143856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869627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33401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162342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98310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050034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768883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251512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Google Shape;72;g35f391192_04:notes">
            <a:extLst>
              <a:ext uri="{FF2B5EF4-FFF2-40B4-BE49-F238E27FC236}">
                <a16:creationId xmlns:a16="http://schemas.microsoft.com/office/drawing/2014/main" id="{C7C4B9CA-87AF-474C-A53D-2A3B08600376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>
          <a:noFill/>
          <a:ln>
            <a:headEnd/>
            <a:tailEnd/>
          </a:ln>
        </p:spPr>
      </p:sp>
      <p:sp>
        <p:nvSpPr>
          <p:cNvPr id="11267" name="Google Shape;73;g35f391192_04:notes">
            <a:extLst>
              <a:ext uri="{FF2B5EF4-FFF2-40B4-BE49-F238E27FC236}">
                <a16:creationId xmlns:a16="http://schemas.microsoft.com/office/drawing/2014/main" id="{FE363C28-5BE8-48AC-9D8D-46B52A9991A6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eaLnBrk="1" hangingPunct="1">
              <a:buSzPts val="1400"/>
            </a:pPr>
            <a:endParaRPr lang="en-US" altLang="en-US" sz="11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Google Shape;80;g35f391192_029:notes">
            <a:extLst>
              <a:ext uri="{FF2B5EF4-FFF2-40B4-BE49-F238E27FC236}">
                <a16:creationId xmlns:a16="http://schemas.microsoft.com/office/drawing/2014/main" id="{307B16D2-ABE1-4E6E-A64B-CEA4C7E9BB09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>
          <a:noFill/>
          <a:ln>
            <a:headEnd/>
            <a:tailEnd/>
          </a:ln>
        </p:spPr>
      </p:sp>
      <p:sp>
        <p:nvSpPr>
          <p:cNvPr id="13315" name="Google Shape;81;g35f391192_029:notes">
            <a:extLst>
              <a:ext uri="{FF2B5EF4-FFF2-40B4-BE49-F238E27FC236}">
                <a16:creationId xmlns:a16="http://schemas.microsoft.com/office/drawing/2014/main" id="{BFBD646B-D22C-4D18-8F6D-A61B121052F6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eaLnBrk="1" hangingPunct="1">
              <a:buSzPts val="1400"/>
            </a:pPr>
            <a:endParaRPr lang="en-US" altLang="en-US" sz="11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Google Shape;80;g35f391192_029:notes">
            <a:extLst>
              <a:ext uri="{FF2B5EF4-FFF2-40B4-BE49-F238E27FC236}">
                <a16:creationId xmlns:a16="http://schemas.microsoft.com/office/drawing/2014/main" id="{307B16D2-ABE1-4E6E-A64B-CEA4C7E9BB09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>
          <a:noFill/>
          <a:ln>
            <a:headEnd/>
            <a:tailEnd/>
          </a:ln>
        </p:spPr>
      </p:sp>
      <p:sp>
        <p:nvSpPr>
          <p:cNvPr id="13315" name="Google Shape;81;g35f391192_029:notes">
            <a:extLst>
              <a:ext uri="{FF2B5EF4-FFF2-40B4-BE49-F238E27FC236}">
                <a16:creationId xmlns:a16="http://schemas.microsoft.com/office/drawing/2014/main" id="{BFBD646B-D22C-4D18-8F6D-A61B121052F6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eaLnBrk="1" hangingPunct="1">
              <a:buSzPts val="1400"/>
            </a:pPr>
            <a:endParaRPr lang="en-US" altLang="en-US" sz="11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0825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83540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447366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457064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84367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423660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chemeClr val="accen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10;p2" descr="aemelia_icons.png">
            <a:extLst>
              <a:ext uri="{FF2B5EF4-FFF2-40B4-BE49-F238E27FC236}">
                <a16:creationId xmlns:a16="http://schemas.microsoft.com/office/drawing/2014/main" id="{06E2BB6A-7182-45D1-8E92-DAD0739B8407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859" b="30859"/>
          <a:stretch>
            <a:fillRect/>
          </a:stretch>
        </p:blipFill>
        <p:spPr bwMode="auto">
          <a:xfrm>
            <a:off x="0" y="0"/>
            <a:ext cx="9144000" cy="196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2786525" y="1968875"/>
            <a:ext cx="5859600" cy="2766300"/>
          </a:xfrm>
          <a:prstGeom prst="rect">
            <a:avLst/>
          </a:prstGeom>
        </p:spPr>
        <p:txBody>
          <a:bodyPr spcFirstLastPara="1" anchor="b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72961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13;p3" descr="aemelia_icons.png">
            <a:extLst>
              <a:ext uri="{FF2B5EF4-FFF2-40B4-BE49-F238E27FC236}">
                <a16:creationId xmlns:a16="http://schemas.microsoft.com/office/drawing/2014/main" id="{7C28823C-8478-44CD-9FD6-F73C74CAB7B0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859" b="30859"/>
          <a:stretch>
            <a:fillRect/>
          </a:stretch>
        </p:blipFill>
        <p:spPr bwMode="auto">
          <a:xfrm>
            <a:off x="0" y="0"/>
            <a:ext cx="9144000" cy="196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Google Shape;14;p3"/>
          <p:cNvSpPr txBox="1">
            <a:spLocks noGrp="1"/>
          </p:cNvSpPr>
          <p:nvPr>
            <p:ph type="ctrTitle"/>
          </p:nvPr>
        </p:nvSpPr>
        <p:spPr>
          <a:xfrm>
            <a:off x="2970175" y="3107350"/>
            <a:ext cx="5792700" cy="1159800"/>
          </a:xfrm>
          <a:prstGeom prst="rect">
            <a:avLst/>
          </a:prstGeom>
        </p:spPr>
        <p:txBody>
          <a:bodyPr spcFirstLastPara="1" anchor="b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2970175" y="3906852"/>
            <a:ext cx="5792700" cy="784800"/>
          </a:xfrm>
          <a:prstGeom prst="rect">
            <a:avLst/>
          </a:prstGeom>
        </p:spPr>
        <p:txBody>
          <a:bodyPr spcFirstLastPara="1" anchor="b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5" name="Google Shape;16;p3">
            <a:extLst>
              <a:ext uri="{FF2B5EF4-FFF2-40B4-BE49-F238E27FC236}">
                <a16:creationId xmlns:a16="http://schemas.microsoft.com/office/drawing/2014/main" id="{0013D122-5733-4A24-BBAF-ABF4CF7E2AEA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>
                <a:solidFill>
                  <a:srgbClr val="9FC5E8"/>
                </a:solidFill>
              </a:defRPr>
            </a:lvl1pPr>
          </a:lstStyle>
          <a:p>
            <a:fld id="{2DCC1554-4E6F-4B27-BD5B-2F8CDF324FE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205235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bg>
      <p:bgPr>
        <a:solidFill>
          <a:schemeClr val="accent1"/>
        </a:solid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28;p6" descr="aemelia_icons.png">
            <a:extLst>
              <a:ext uri="{FF2B5EF4-FFF2-40B4-BE49-F238E27FC236}">
                <a16:creationId xmlns:a16="http://schemas.microsoft.com/office/drawing/2014/main" id="{F7CD3EEE-0989-4F49-A42E-851B4C2227EF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42" r="38544"/>
          <a:stretch>
            <a:fillRect/>
          </a:stretch>
        </p:blipFill>
        <p:spPr bwMode="auto">
          <a:xfrm>
            <a:off x="0" y="0"/>
            <a:ext cx="20955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Google Shape;29;p6">
            <a:extLst>
              <a:ext uri="{FF2B5EF4-FFF2-40B4-BE49-F238E27FC236}">
                <a16:creationId xmlns:a16="http://schemas.microsoft.com/office/drawing/2014/main" id="{93375E19-4DB9-4288-B5C1-790B13813AFD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2095500" y="0"/>
            <a:ext cx="7048500" cy="51435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203875" y="1626750"/>
            <a:ext cx="1712400" cy="857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body" idx="1"/>
          </p:nvPr>
        </p:nvSpPr>
        <p:spPr>
          <a:xfrm>
            <a:off x="2544225" y="297367"/>
            <a:ext cx="2981400" cy="4661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▸"/>
              <a:defRPr sz="2400"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▹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body" idx="2"/>
          </p:nvPr>
        </p:nvSpPr>
        <p:spPr>
          <a:xfrm>
            <a:off x="5705276" y="297367"/>
            <a:ext cx="2981400" cy="4661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▸"/>
              <a:defRPr sz="2400"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▹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7" name="Google Shape;33;p6">
            <a:extLst>
              <a:ext uri="{FF2B5EF4-FFF2-40B4-BE49-F238E27FC236}">
                <a16:creationId xmlns:a16="http://schemas.microsoft.com/office/drawing/2014/main" id="{B4459C97-E37F-4C0E-836F-41555A15BCBE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15E2CA63-E6E2-49FC-B7BE-9E51B0CC947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680237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_2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54;p11">
            <a:extLst>
              <a:ext uri="{FF2B5EF4-FFF2-40B4-BE49-F238E27FC236}">
                <a16:creationId xmlns:a16="http://schemas.microsoft.com/office/drawing/2014/main" id="{49E6F6E3-9894-4F18-974D-D782286092D1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>
                <a:solidFill>
                  <a:srgbClr val="9FC5E8"/>
                </a:solidFill>
              </a:defRPr>
            </a:lvl1pPr>
          </a:lstStyle>
          <a:p>
            <a:fld id="{B3CA32DD-EA3C-44C8-941B-594DE7DB0F1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77557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- Gold">
  <p:cSld name="Quote - Gold">
    <p:bg>
      <p:bgPr>
        <a:solidFill>
          <a:schemeClr val="accent3"/>
        </a:solidFill>
        <a:effectLst/>
      </p:bgPr>
    </p:bg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body" idx="1"/>
          </p:nvPr>
        </p:nvSpPr>
        <p:spPr>
          <a:xfrm>
            <a:off x="1513800" y="2161800"/>
            <a:ext cx="6116400" cy="81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 algn="ctr" rtl="0">
              <a:spcBef>
                <a:spcPts val="600"/>
              </a:spcBef>
              <a:spcAft>
                <a:spcPts val="0"/>
              </a:spcAft>
              <a:buSzPts val="2000"/>
              <a:buChar char="○"/>
              <a:defRPr i="1"/>
            </a:lvl1pPr>
            <a:lvl2pPr marL="914400" lvl="1" indent="-355600" algn="ctr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i="1"/>
            </a:lvl2pPr>
            <a:lvl3pPr marL="1371600" lvl="2" indent="-355600" algn="ctr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i="1"/>
            </a:lvl3pPr>
            <a:lvl4pPr marL="1828800" lvl="3" indent="-355600" algn="ctr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i="1"/>
            </a:lvl4pPr>
            <a:lvl5pPr marL="2286000" lvl="4" indent="-355600" algn="ctr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i="1"/>
            </a:lvl5pPr>
            <a:lvl6pPr marL="2743200" lvl="5" indent="-355600" algn="ctr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i="1"/>
            </a:lvl6pPr>
            <a:lvl7pPr marL="3200400" lvl="6" indent="-355600" algn="ctr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i="1"/>
            </a:lvl7pPr>
            <a:lvl8pPr marL="3657600" lvl="7" indent="-355600" algn="ctr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i="1"/>
            </a:lvl8pPr>
            <a:lvl9pPr marL="4114800" lvl="8" indent="-355600" algn="ctr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i="1"/>
            </a:lvl9pPr>
          </a:lstStyle>
          <a:p>
            <a:endParaRPr/>
          </a:p>
        </p:txBody>
      </p:sp>
      <p:sp>
        <p:nvSpPr>
          <p:cNvPr id="30" name="Google Shape;30;p6"/>
          <p:cNvSpPr txBox="1"/>
          <p:nvPr/>
        </p:nvSpPr>
        <p:spPr>
          <a:xfrm>
            <a:off x="3593400" y="1181419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b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“</a:t>
            </a:r>
            <a:endParaRPr sz="9600" b="1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" name="Google Shape;31;p6"/>
          <p:cNvSpPr/>
          <p:nvPr/>
        </p:nvSpPr>
        <p:spPr>
          <a:xfrm>
            <a:off x="2584275" y="4565606"/>
            <a:ext cx="3996000" cy="126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6"/>
          <p:cNvSpPr/>
          <p:nvPr/>
        </p:nvSpPr>
        <p:spPr>
          <a:xfrm>
            <a:off x="2584275" y="451669"/>
            <a:ext cx="3996000" cy="126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sldNum" idx="12"/>
          </p:nvPr>
        </p:nvSpPr>
        <p:spPr>
          <a:xfrm>
            <a:off x="8556775" y="4777350"/>
            <a:ext cx="548700" cy="29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800507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6;p1">
            <a:extLst>
              <a:ext uri="{FF2B5EF4-FFF2-40B4-BE49-F238E27FC236}">
                <a16:creationId xmlns:a16="http://schemas.microsoft.com/office/drawing/2014/main" id="{A3548C35-6CF0-4576-AC5E-40557D917F9A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2874963" y="484188"/>
            <a:ext cx="5561012" cy="4208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>
              <a:sym typeface="Arial" panose="020B0604020202020204" pitchFamily="34" charset="0"/>
            </a:endParaRPr>
          </a:p>
        </p:txBody>
      </p:sp>
      <p:sp>
        <p:nvSpPr>
          <p:cNvPr id="1027" name="Google Shape;7;p1">
            <a:extLst>
              <a:ext uri="{FF2B5EF4-FFF2-40B4-BE49-F238E27FC236}">
                <a16:creationId xmlns:a16="http://schemas.microsoft.com/office/drawing/2014/main" id="{FEEF4674-0067-4CA1-ADF7-D105D3994B41}"/>
              </a:ext>
            </a:extLst>
          </p:cNvPr>
          <p:cNvSpPr txBox="1">
            <a:spLocks noGrp="1" noChangeArrowheads="1"/>
          </p:cNvSpPr>
          <p:nvPr>
            <p:ph type="sldNum" idx="12"/>
          </p:nvPr>
        </p:nvSpPr>
        <p:spPr bwMode="auto">
          <a:xfrm>
            <a:off x="109538" y="146050"/>
            <a:ext cx="1806575" cy="1252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</a:bodyPr>
          <a:lstStyle>
            <a:lvl1pPr eaLnBrk="1" hangingPunct="1">
              <a:buClr>
                <a:srgbClr val="000000"/>
              </a:buClr>
              <a:buFont typeface="Arial" panose="020B0604020202020204" pitchFamily="34" charset="0"/>
              <a:buNone/>
              <a:defRPr sz="9600" b="1">
                <a:solidFill>
                  <a:schemeClr val="accent2"/>
                </a:solidFill>
                <a:latin typeface="Montserrat" charset="0"/>
                <a:cs typeface="Montserrat" charset="0"/>
                <a:sym typeface="Montserrat" charset="0"/>
              </a:defRPr>
            </a:lvl1pPr>
          </a:lstStyle>
          <a:p>
            <a:fld id="{31FE06BD-5EEF-498F-85AC-8147C360DA00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028" name="Google Shape;8;p1">
            <a:extLst>
              <a:ext uri="{FF2B5EF4-FFF2-40B4-BE49-F238E27FC236}">
                <a16:creationId xmlns:a16="http://schemas.microsoft.com/office/drawing/2014/main" id="{2745AC26-F067-43B7-987D-17E35B901D39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 bwMode="auto">
          <a:xfrm>
            <a:off x="203200" y="1627188"/>
            <a:ext cx="1712913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>
              <a:sym typeface="Arial" panose="020B0604020202020204" pitchFamily="34" charset="0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1pPr>
      <a:lvl2pPr lvl="1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2pPr>
      <a:lvl3pPr lvl="2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3pPr>
      <a:lvl4pPr lvl="3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4pPr>
      <a:lvl5pPr lvl="4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1pPr>
      <a:lvl2pPr lvl="1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2pPr>
      <a:lvl3pPr lvl="2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3pPr>
      <a:lvl4pPr lvl="3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4pPr>
      <a:lvl5pPr lvl="4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python/python_regex.asp#search" TargetMode="External"/><Relationship Id="rId2" Type="http://schemas.openxmlformats.org/officeDocument/2006/relationships/hyperlink" Target="https://www.w3schools.com/python/python_regex.asp#findall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w3schools.com/python/python_regex.asp#sub" TargetMode="External"/><Relationship Id="rId5" Type="http://schemas.openxmlformats.org/officeDocument/2006/relationships/hyperlink" Target="https://www.w3schools.com/python/python_regex.asp#split" TargetMode="External"/><Relationship Id="rId4" Type="http://schemas.openxmlformats.org/officeDocument/2006/relationships/hyperlink" Target="https://www.w3schools.com/python/python_regex.asp#matchobject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" Target="slide34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" Target="slide34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" Target="slide3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" Target="slide34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" Target="slide34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" Target="slide34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" Target="slide34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slide" Target="slide27.xml"/><Relationship Id="rId3" Type="http://schemas.openxmlformats.org/officeDocument/2006/relationships/slide" Target="slide22.xml"/><Relationship Id="rId7" Type="http://schemas.openxmlformats.org/officeDocument/2006/relationships/slide" Target="slide26.xml"/><Relationship Id="rId2" Type="http://schemas.openxmlformats.org/officeDocument/2006/relationships/slide" Target="slide21.xml"/><Relationship Id="rId1" Type="http://schemas.openxmlformats.org/officeDocument/2006/relationships/slideLayout" Target="../slideLayouts/slideLayout4.xml"/><Relationship Id="rId6" Type="http://schemas.openxmlformats.org/officeDocument/2006/relationships/slide" Target="slide25.xml"/><Relationship Id="rId5" Type="http://schemas.openxmlformats.org/officeDocument/2006/relationships/slide" Target="slide24.xml"/><Relationship Id="rId4" Type="http://schemas.openxmlformats.org/officeDocument/2006/relationships/slide" Target="slide2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" Target="slide29.xml"/><Relationship Id="rId2" Type="http://schemas.openxmlformats.org/officeDocument/2006/relationships/slide" Target="slide28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" Target="slide39.xml"/><Relationship Id="rId2" Type="http://schemas.openxmlformats.org/officeDocument/2006/relationships/slide" Target="slide38.xml"/><Relationship Id="rId1" Type="http://schemas.openxmlformats.org/officeDocument/2006/relationships/slideLayout" Target="../slideLayouts/slideLayout4.xml"/><Relationship Id="rId5" Type="http://schemas.openxmlformats.org/officeDocument/2006/relationships/slide" Target="slide41.xml"/><Relationship Id="rId4" Type="http://schemas.openxmlformats.org/officeDocument/2006/relationships/slide" Target="slide40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" Target="slide43.xml"/><Relationship Id="rId7" Type="http://schemas.openxmlformats.org/officeDocument/2006/relationships/slide" Target="slide47.xml"/><Relationship Id="rId2" Type="http://schemas.openxmlformats.org/officeDocument/2006/relationships/slide" Target="slide42.xml"/><Relationship Id="rId1" Type="http://schemas.openxmlformats.org/officeDocument/2006/relationships/slideLayout" Target="../slideLayouts/slideLayout4.xml"/><Relationship Id="rId6" Type="http://schemas.openxmlformats.org/officeDocument/2006/relationships/slide" Target="slide46.xml"/><Relationship Id="rId5" Type="http://schemas.openxmlformats.org/officeDocument/2006/relationships/slide" Target="slide45.xml"/><Relationship Id="rId4" Type="http://schemas.openxmlformats.org/officeDocument/2006/relationships/slide" Target="slide4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" Target="slide36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" Target="slide36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" Target="slide36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" Target="slide36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" Target="slide37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" Target="slide37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" Target="slide37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" Target="slide37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" Target="slide37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utorialspoint.com/python/python_reg_expressions.htm" TargetMode="External"/><Relationship Id="rId2" Type="http://schemas.openxmlformats.org/officeDocument/2006/relationships/hyperlink" Target="https://www.w3schools.com/python/python_regex.asp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pynative.com/python-regex-compile/" TargetMode="External"/><Relationship Id="rId5" Type="http://schemas.openxmlformats.org/officeDocument/2006/relationships/hyperlink" Target="https://www.programiz.com/python-programming/regex" TargetMode="External"/><Relationship Id="rId4" Type="http://schemas.openxmlformats.org/officeDocument/2006/relationships/hyperlink" Target="https://www.guru99.com/python-regular-expressions-complete-tutorial.html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Google Shape;61;p13">
            <a:extLst>
              <a:ext uri="{FF2B5EF4-FFF2-40B4-BE49-F238E27FC236}">
                <a16:creationId xmlns:a16="http://schemas.microsoft.com/office/drawing/2014/main" id="{2A6820FC-5EB1-4792-8E39-E4430A5D0650}"/>
              </a:ext>
            </a:extLst>
          </p:cNvPr>
          <p:cNvSpPr txBox="1">
            <a:spLocks noGrp="1" noChangeArrowheads="1"/>
          </p:cNvSpPr>
          <p:nvPr>
            <p:ph type="ctrTitle"/>
          </p:nvPr>
        </p:nvSpPr>
        <p:spPr>
          <a:xfrm>
            <a:off x="428625" y="1447800"/>
            <a:ext cx="8185150" cy="1838325"/>
          </a:xfrm>
        </p:spPr>
        <p:txBody>
          <a:bodyPr/>
          <a:lstStyle/>
          <a:p>
            <a:pPr eaLnBrk="1" hangingPunct="1"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Font typeface="Montserrat" charset="0"/>
              <a:buNone/>
            </a:pPr>
            <a:r>
              <a:rPr lang="en-US" altLang="ko-KR" b="1">
                <a:solidFill>
                  <a:schemeClr val="bg1"/>
                </a:solidFill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  <a:sym typeface="Montserrat" charset="0"/>
              </a:rPr>
              <a:t>Regular Expression with Python</a:t>
            </a:r>
          </a:p>
        </p:txBody>
      </p:sp>
      <p:pic>
        <p:nvPicPr>
          <p:cNvPr id="8195" name="Picture 2">
            <a:extLst>
              <a:ext uri="{FF2B5EF4-FFF2-40B4-BE49-F238E27FC236}">
                <a16:creationId xmlns:a16="http://schemas.microsoft.com/office/drawing/2014/main" id="{8D2B6612-E0D1-4AD8-967C-62EFB61910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4075" y="3524250"/>
            <a:ext cx="1152525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fade thruBlk="1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E498187-C5A3-4C8E-9321-D0B245A21E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9140" y="152471"/>
            <a:ext cx="1152128" cy="576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70;p14">
            <a:extLst>
              <a:ext uri="{FF2B5EF4-FFF2-40B4-BE49-F238E27FC236}">
                <a16:creationId xmlns:a16="http://schemas.microsoft.com/office/drawing/2014/main" id="{F592FAA7-E666-47F8-8B11-C42B7B89B7D9}"/>
              </a:ext>
            </a:extLst>
          </p:cNvPr>
          <p:cNvSpPr txBox="1">
            <a:spLocks/>
          </p:cNvSpPr>
          <p:nvPr/>
        </p:nvSpPr>
        <p:spPr>
          <a:xfrm>
            <a:off x="1529394" y="-35495"/>
            <a:ext cx="5389295" cy="1671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600" b="1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Meta Characters</a:t>
            </a:r>
            <a:endParaRPr lang="en-IN" sz="2600" b="1">
              <a:solidFill>
                <a:srgbClr val="0070C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06A55C-3515-4E72-AD3E-A8FB44131527}"/>
              </a:ext>
            </a:extLst>
          </p:cNvPr>
          <p:cNvSpPr txBox="1"/>
          <p:nvPr/>
        </p:nvSpPr>
        <p:spPr>
          <a:xfrm>
            <a:off x="384371" y="607795"/>
            <a:ext cx="8120358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sz="2200">
                <a:solidFill>
                  <a:srgbClr val="FF6600"/>
                </a:solidFill>
                <a:latin typeface="Lora"/>
              </a:rPr>
              <a:t>To specify regular expressions, metacharacters are used. </a:t>
            </a:r>
          </a:p>
          <a:p>
            <a:pPr algn="just"/>
            <a:r>
              <a:rPr lang="en-US" sz="2200">
                <a:solidFill>
                  <a:srgbClr val="3D4251"/>
                </a:solidFill>
                <a:latin typeface="Lora"/>
              </a:rPr>
              <a:t>     Examples: </a:t>
            </a:r>
            <a:r>
              <a:rPr lang="en-US" sz="2200">
                <a:solidFill>
                  <a:srgbClr val="C00000"/>
                </a:solidFill>
                <a:latin typeface="Lora"/>
              </a:rPr>
              <a:t>[] . ^ $ * + ? {} () \ |</a:t>
            </a:r>
          </a:p>
          <a:p>
            <a:pPr algn="just"/>
            <a:endParaRPr lang="en-US" sz="22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62B13F-1735-48AE-AFD2-5979BBF1242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327" t="28790" r="11195" b="15044"/>
          <a:stretch/>
        </p:blipFill>
        <p:spPr>
          <a:xfrm>
            <a:off x="857755" y="1553670"/>
            <a:ext cx="7177636" cy="3366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231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E498187-C5A3-4C8E-9321-D0B245A21E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9140" y="152471"/>
            <a:ext cx="1152128" cy="576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70;p14">
            <a:extLst>
              <a:ext uri="{FF2B5EF4-FFF2-40B4-BE49-F238E27FC236}">
                <a16:creationId xmlns:a16="http://schemas.microsoft.com/office/drawing/2014/main" id="{F592FAA7-E666-47F8-8B11-C42B7B89B7D9}"/>
              </a:ext>
            </a:extLst>
          </p:cNvPr>
          <p:cNvSpPr txBox="1">
            <a:spLocks/>
          </p:cNvSpPr>
          <p:nvPr/>
        </p:nvSpPr>
        <p:spPr>
          <a:xfrm>
            <a:off x="1529394" y="-35495"/>
            <a:ext cx="5389295" cy="1671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600" b="1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Meta Characters</a:t>
            </a:r>
            <a:endParaRPr lang="en-IN" sz="2600" b="1">
              <a:solidFill>
                <a:srgbClr val="0070C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06A55C-3515-4E72-AD3E-A8FB44131527}"/>
              </a:ext>
            </a:extLst>
          </p:cNvPr>
          <p:cNvSpPr txBox="1"/>
          <p:nvPr/>
        </p:nvSpPr>
        <p:spPr>
          <a:xfrm>
            <a:off x="384371" y="607795"/>
            <a:ext cx="8120358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sz="2200">
                <a:solidFill>
                  <a:srgbClr val="FF6600"/>
                </a:solidFill>
                <a:latin typeface="Lora"/>
              </a:rPr>
              <a:t>To specify regular expressions, metacharacters are used. </a:t>
            </a:r>
          </a:p>
          <a:p>
            <a:pPr algn="just"/>
            <a:r>
              <a:rPr lang="en-US" sz="2200">
                <a:solidFill>
                  <a:srgbClr val="3D4251"/>
                </a:solidFill>
                <a:latin typeface="Lora"/>
              </a:rPr>
              <a:t>     Examples: </a:t>
            </a:r>
            <a:r>
              <a:rPr lang="en-US" sz="2200">
                <a:solidFill>
                  <a:srgbClr val="C00000"/>
                </a:solidFill>
                <a:latin typeface="Lora"/>
              </a:rPr>
              <a:t>[] . ^ $ * + ? {} () \ |</a:t>
            </a:r>
          </a:p>
          <a:p>
            <a:pPr algn="just"/>
            <a:endParaRPr lang="en-US" sz="220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BBAA636-FA13-43B6-94CB-CFED67DFF36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620" t="24700" r="12743" b="32036"/>
          <a:stretch/>
        </p:blipFill>
        <p:spPr>
          <a:xfrm>
            <a:off x="752559" y="1626499"/>
            <a:ext cx="6408892" cy="3058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4811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E498187-C5A3-4C8E-9321-D0B245A21E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9140" y="152471"/>
            <a:ext cx="1152128" cy="576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70;p14">
            <a:extLst>
              <a:ext uri="{FF2B5EF4-FFF2-40B4-BE49-F238E27FC236}">
                <a16:creationId xmlns:a16="http://schemas.microsoft.com/office/drawing/2014/main" id="{F592FAA7-E666-47F8-8B11-C42B7B89B7D9}"/>
              </a:ext>
            </a:extLst>
          </p:cNvPr>
          <p:cNvSpPr txBox="1">
            <a:spLocks/>
          </p:cNvSpPr>
          <p:nvPr/>
        </p:nvSpPr>
        <p:spPr>
          <a:xfrm>
            <a:off x="1529394" y="-35495"/>
            <a:ext cx="5389295" cy="1671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600" b="1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Meta Characters</a:t>
            </a:r>
            <a:endParaRPr lang="en-IN" sz="2600" b="1">
              <a:solidFill>
                <a:srgbClr val="0070C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06A55C-3515-4E72-AD3E-A8FB44131527}"/>
              </a:ext>
            </a:extLst>
          </p:cNvPr>
          <p:cNvSpPr txBox="1"/>
          <p:nvPr/>
        </p:nvSpPr>
        <p:spPr>
          <a:xfrm>
            <a:off x="384371" y="607795"/>
            <a:ext cx="8120358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sz="2200">
                <a:solidFill>
                  <a:srgbClr val="FF6600"/>
                </a:solidFill>
                <a:latin typeface="Lora"/>
              </a:rPr>
              <a:t>To specify regular expressions, metacharacters are used. </a:t>
            </a:r>
          </a:p>
          <a:p>
            <a:pPr algn="just"/>
            <a:r>
              <a:rPr lang="en-US" sz="2200">
                <a:solidFill>
                  <a:srgbClr val="3D4251"/>
                </a:solidFill>
                <a:latin typeface="Lora"/>
              </a:rPr>
              <a:t>     Examples: </a:t>
            </a:r>
            <a:r>
              <a:rPr lang="en-US" sz="2200">
                <a:solidFill>
                  <a:srgbClr val="C00000"/>
                </a:solidFill>
                <a:latin typeface="Lora"/>
              </a:rPr>
              <a:t>[] . ^ $ * + ? {} () \ |</a:t>
            </a:r>
          </a:p>
          <a:p>
            <a:pPr algn="just"/>
            <a:endParaRPr lang="en-US" sz="22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5F0596-D063-438E-A56E-38211CD27B3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239" t="32252" r="13274" b="10167"/>
          <a:stretch/>
        </p:blipFill>
        <p:spPr>
          <a:xfrm>
            <a:off x="639271" y="1416105"/>
            <a:ext cx="7695525" cy="3574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3916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E498187-C5A3-4C8E-9321-D0B245A21E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9140" y="152471"/>
            <a:ext cx="1152128" cy="576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70;p14">
            <a:extLst>
              <a:ext uri="{FF2B5EF4-FFF2-40B4-BE49-F238E27FC236}">
                <a16:creationId xmlns:a16="http://schemas.microsoft.com/office/drawing/2014/main" id="{F592FAA7-E666-47F8-8B11-C42B7B89B7D9}"/>
              </a:ext>
            </a:extLst>
          </p:cNvPr>
          <p:cNvSpPr txBox="1">
            <a:spLocks/>
          </p:cNvSpPr>
          <p:nvPr/>
        </p:nvSpPr>
        <p:spPr>
          <a:xfrm>
            <a:off x="1529394" y="-35495"/>
            <a:ext cx="5389295" cy="1671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600" b="1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Meta Characters</a:t>
            </a:r>
            <a:endParaRPr lang="en-IN" sz="2600" b="1">
              <a:solidFill>
                <a:srgbClr val="0070C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06A55C-3515-4E72-AD3E-A8FB44131527}"/>
              </a:ext>
            </a:extLst>
          </p:cNvPr>
          <p:cNvSpPr txBox="1"/>
          <p:nvPr/>
        </p:nvSpPr>
        <p:spPr>
          <a:xfrm>
            <a:off x="384371" y="607795"/>
            <a:ext cx="8120358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sz="2200">
                <a:solidFill>
                  <a:srgbClr val="FF6600"/>
                </a:solidFill>
                <a:latin typeface="Lora"/>
              </a:rPr>
              <a:t>To specify regular expressions, metacharacters are used. </a:t>
            </a:r>
          </a:p>
          <a:p>
            <a:pPr algn="just"/>
            <a:r>
              <a:rPr lang="en-US" sz="2200">
                <a:solidFill>
                  <a:srgbClr val="3D4251"/>
                </a:solidFill>
                <a:latin typeface="Lora"/>
              </a:rPr>
              <a:t>     Examples: </a:t>
            </a:r>
            <a:r>
              <a:rPr lang="en-US" sz="2200">
                <a:solidFill>
                  <a:srgbClr val="C00000"/>
                </a:solidFill>
                <a:latin typeface="Lora"/>
              </a:rPr>
              <a:t>[] . ^ $ * + ? {} () \ |</a:t>
            </a:r>
          </a:p>
          <a:p>
            <a:pPr algn="just"/>
            <a:endParaRPr lang="en-US" sz="220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FE817AF-C899-48DB-9C85-70D00CC74B2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796" t="29892" r="13628" b="15044"/>
          <a:stretch/>
        </p:blipFill>
        <p:spPr>
          <a:xfrm>
            <a:off x="513842" y="1521302"/>
            <a:ext cx="7420397" cy="3342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9831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E498187-C5A3-4C8E-9321-D0B245A21E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9140" y="152471"/>
            <a:ext cx="1152128" cy="576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70;p14">
            <a:extLst>
              <a:ext uri="{FF2B5EF4-FFF2-40B4-BE49-F238E27FC236}">
                <a16:creationId xmlns:a16="http://schemas.microsoft.com/office/drawing/2014/main" id="{F592FAA7-E666-47F8-8B11-C42B7B89B7D9}"/>
              </a:ext>
            </a:extLst>
          </p:cNvPr>
          <p:cNvSpPr txBox="1">
            <a:spLocks/>
          </p:cNvSpPr>
          <p:nvPr/>
        </p:nvSpPr>
        <p:spPr>
          <a:xfrm>
            <a:off x="1529394" y="-35495"/>
            <a:ext cx="5389295" cy="1671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600" b="1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Meta Characters</a:t>
            </a:r>
            <a:endParaRPr lang="en-IN" sz="2600" b="1">
              <a:solidFill>
                <a:srgbClr val="0070C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06A55C-3515-4E72-AD3E-A8FB44131527}"/>
              </a:ext>
            </a:extLst>
          </p:cNvPr>
          <p:cNvSpPr txBox="1"/>
          <p:nvPr/>
        </p:nvSpPr>
        <p:spPr>
          <a:xfrm>
            <a:off x="384371" y="607795"/>
            <a:ext cx="8120358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sz="2200">
                <a:solidFill>
                  <a:srgbClr val="FF6600"/>
                </a:solidFill>
                <a:latin typeface="Lora"/>
              </a:rPr>
              <a:t>To specify regular expressions, metacharacters are used. </a:t>
            </a:r>
          </a:p>
          <a:p>
            <a:pPr algn="just"/>
            <a:r>
              <a:rPr lang="en-US" sz="2200">
                <a:solidFill>
                  <a:srgbClr val="3D4251"/>
                </a:solidFill>
                <a:latin typeface="Lora"/>
              </a:rPr>
              <a:t>     Examples: </a:t>
            </a:r>
            <a:r>
              <a:rPr lang="en-US" sz="2200">
                <a:solidFill>
                  <a:srgbClr val="C00000"/>
                </a:solidFill>
                <a:latin typeface="Lora"/>
              </a:rPr>
              <a:t>[] . ^ $ * + ? {} () \ |</a:t>
            </a:r>
          </a:p>
          <a:p>
            <a:pPr algn="just"/>
            <a:endParaRPr lang="en-US" sz="22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3C4EC5-792D-4099-83C3-055A01C54CD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858" t="23421" r="8672" b="20708"/>
          <a:stretch/>
        </p:blipFill>
        <p:spPr>
          <a:xfrm>
            <a:off x="695916" y="1495973"/>
            <a:ext cx="7574144" cy="3495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958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E498187-C5A3-4C8E-9321-D0B245A21E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9140" y="152471"/>
            <a:ext cx="1152128" cy="576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70;p14">
            <a:extLst>
              <a:ext uri="{FF2B5EF4-FFF2-40B4-BE49-F238E27FC236}">
                <a16:creationId xmlns:a16="http://schemas.microsoft.com/office/drawing/2014/main" id="{F592FAA7-E666-47F8-8B11-C42B7B89B7D9}"/>
              </a:ext>
            </a:extLst>
          </p:cNvPr>
          <p:cNvSpPr txBox="1">
            <a:spLocks/>
          </p:cNvSpPr>
          <p:nvPr/>
        </p:nvSpPr>
        <p:spPr>
          <a:xfrm>
            <a:off x="1529394" y="-35495"/>
            <a:ext cx="5389295" cy="1671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600" b="1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Meta Characters</a:t>
            </a:r>
            <a:endParaRPr lang="en-IN" sz="2600" b="1">
              <a:solidFill>
                <a:srgbClr val="0070C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06A55C-3515-4E72-AD3E-A8FB44131527}"/>
              </a:ext>
            </a:extLst>
          </p:cNvPr>
          <p:cNvSpPr txBox="1"/>
          <p:nvPr/>
        </p:nvSpPr>
        <p:spPr>
          <a:xfrm>
            <a:off x="384371" y="607795"/>
            <a:ext cx="8120358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sz="2200">
                <a:solidFill>
                  <a:srgbClr val="FF6600"/>
                </a:solidFill>
                <a:latin typeface="Lora"/>
              </a:rPr>
              <a:t>To specify regular expressions, metacharacters are used. </a:t>
            </a:r>
          </a:p>
          <a:p>
            <a:pPr algn="just"/>
            <a:r>
              <a:rPr lang="en-US" sz="2200">
                <a:solidFill>
                  <a:srgbClr val="3D4251"/>
                </a:solidFill>
                <a:latin typeface="Lora"/>
              </a:rPr>
              <a:t>     Examples: </a:t>
            </a:r>
            <a:r>
              <a:rPr lang="en-US" sz="2200">
                <a:solidFill>
                  <a:srgbClr val="C00000"/>
                </a:solidFill>
                <a:latin typeface="Lora"/>
              </a:rPr>
              <a:t>[] . ^ $ * + ? {} () \ |</a:t>
            </a:r>
          </a:p>
          <a:p>
            <a:pPr algn="just"/>
            <a:endParaRPr lang="en-US" sz="220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21CE51A-FF5D-4366-820B-F2A290F2D7F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946" t="33359" r="3202" b="12998"/>
          <a:stretch/>
        </p:blipFill>
        <p:spPr>
          <a:xfrm>
            <a:off x="768743" y="1594410"/>
            <a:ext cx="7735985" cy="3333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1271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E498187-C5A3-4C8E-9321-D0B245A21E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9140" y="152471"/>
            <a:ext cx="1152128" cy="576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70;p14">
            <a:extLst>
              <a:ext uri="{FF2B5EF4-FFF2-40B4-BE49-F238E27FC236}">
                <a16:creationId xmlns:a16="http://schemas.microsoft.com/office/drawing/2014/main" id="{F592FAA7-E666-47F8-8B11-C42B7B89B7D9}"/>
              </a:ext>
            </a:extLst>
          </p:cNvPr>
          <p:cNvSpPr txBox="1">
            <a:spLocks/>
          </p:cNvSpPr>
          <p:nvPr/>
        </p:nvSpPr>
        <p:spPr>
          <a:xfrm>
            <a:off x="1529394" y="-35495"/>
            <a:ext cx="5389295" cy="1671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600" b="1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Meta Characters</a:t>
            </a:r>
            <a:endParaRPr lang="en-IN" sz="2600" b="1">
              <a:solidFill>
                <a:srgbClr val="0070C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06A55C-3515-4E72-AD3E-A8FB44131527}"/>
              </a:ext>
            </a:extLst>
          </p:cNvPr>
          <p:cNvSpPr txBox="1"/>
          <p:nvPr/>
        </p:nvSpPr>
        <p:spPr>
          <a:xfrm>
            <a:off x="384371" y="607795"/>
            <a:ext cx="8120358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sz="2200">
                <a:solidFill>
                  <a:srgbClr val="FF6600"/>
                </a:solidFill>
                <a:latin typeface="Lora"/>
              </a:rPr>
              <a:t>To specify regular expressions, metacharacters are used. </a:t>
            </a:r>
          </a:p>
          <a:p>
            <a:pPr algn="just"/>
            <a:r>
              <a:rPr lang="en-US" sz="2200">
                <a:solidFill>
                  <a:srgbClr val="3D4251"/>
                </a:solidFill>
                <a:latin typeface="Lora"/>
              </a:rPr>
              <a:t>     Examples: </a:t>
            </a:r>
            <a:r>
              <a:rPr lang="en-US" sz="2200">
                <a:solidFill>
                  <a:srgbClr val="C00000"/>
                </a:solidFill>
                <a:latin typeface="Lora"/>
              </a:rPr>
              <a:t>[] . ^ $ * + ? {} () \ |</a:t>
            </a:r>
          </a:p>
          <a:p>
            <a:pPr algn="just"/>
            <a:endParaRPr lang="en-US" sz="22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939F8D-AEDF-43C2-8B3F-D3B90B2A4E6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327" t="25015" r="15801" b="22438"/>
          <a:stretch/>
        </p:blipFill>
        <p:spPr>
          <a:xfrm>
            <a:off x="639270" y="1561763"/>
            <a:ext cx="7986839" cy="330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8196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E498187-C5A3-4C8E-9321-D0B245A21E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9140" y="152471"/>
            <a:ext cx="1152128" cy="576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70;p14">
            <a:extLst>
              <a:ext uri="{FF2B5EF4-FFF2-40B4-BE49-F238E27FC236}">
                <a16:creationId xmlns:a16="http://schemas.microsoft.com/office/drawing/2014/main" id="{F592FAA7-E666-47F8-8B11-C42B7B89B7D9}"/>
              </a:ext>
            </a:extLst>
          </p:cNvPr>
          <p:cNvSpPr txBox="1">
            <a:spLocks/>
          </p:cNvSpPr>
          <p:nvPr/>
        </p:nvSpPr>
        <p:spPr>
          <a:xfrm>
            <a:off x="1529394" y="-35495"/>
            <a:ext cx="5389295" cy="1671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600" b="1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Meta Characters</a:t>
            </a:r>
            <a:endParaRPr lang="en-IN" sz="2600" b="1">
              <a:solidFill>
                <a:srgbClr val="0070C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06A55C-3515-4E72-AD3E-A8FB44131527}"/>
              </a:ext>
            </a:extLst>
          </p:cNvPr>
          <p:cNvSpPr txBox="1"/>
          <p:nvPr/>
        </p:nvSpPr>
        <p:spPr>
          <a:xfrm>
            <a:off x="384371" y="607795"/>
            <a:ext cx="8120358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sz="2200">
                <a:solidFill>
                  <a:srgbClr val="FF6600"/>
                </a:solidFill>
                <a:latin typeface="Lora"/>
              </a:rPr>
              <a:t>To specify regular expressions, metacharacters are used. </a:t>
            </a:r>
          </a:p>
          <a:p>
            <a:pPr algn="just"/>
            <a:r>
              <a:rPr lang="en-US" sz="2200">
                <a:solidFill>
                  <a:srgbClr val="3D4251"/>
                </a:solidFill>
                <a:latin typeface="Lora"/>
              </a:rPr>
              <a:t>     Examples: </a:t>
            </a:r>
            <a:r>
              <a:rPr lang="en-US" sz="2200">
                <a:solidFill>
                  <a:srgbClr val="C00000"/>
                </a:solidFill>
                <a:latin typeface="Lora"/>
              </a:rPr>
              <a:t>[] . ^ $ * + ? {} () \ |</a:t>
            </a:r>
          </a:p>
          <a:p>
            <a:pPr algn="just"/>
            <a:endParaRPr lang="en-US" sz="220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F93590-5947-4DD5-B0EB-77A69B1197C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859" t="28633" r="6195" b="23383"/>
          <a:stretch/>
        </p:blipFill>
        <p:spPr>
          <a:xfrm>
            <a:off x="383375" y="1433166"/>
            <a:ext cx="8266724" cy="3350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8470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8BDA1CA-E679-4C7D-938C-F4973BB2C8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2324047"/>
              </p:ext>
            </p:extLst>
          </p:nvPr>
        </p:nvGraphicFramePr>
        <p:xfrm>
          <a:off x="581025" y="1363663"/>
          <a:ext cx="8182649" cy="3435770"/>
        </p:xfrm>
        <a:graphic>
          <a:graphicData uri="http://schemas.openxmlformats.org/drawingml/2006/table">
            <a:tbl>
              <a:tblPr/>
              <a:tblGrid>
                <a:gridCol w="2026500">
                  <a:extLst>
                    <a:ext uri="{9D8B030D-6E8A-4147-A177-3AD203B41FA5}">
                      <a16:colId xmlns:a16="http://schemas.microsoft.com/office/drawing/2014/main" val="707205107"/>
                    </a:ext>
                  </a:extLst>
                </a:gridCol>
                <a:gridCol w="6156149">
                  <a:extLst>
                    <a:ext uri="{9D8B030D-6E8A-4147-A177-3AD203B41FA5}">
                      <a16:colId xmlns:a16="http://schemas.microsoft.com/office/drawing/2014/main" val="2682082123"/>
                    </a:ext>
                  </a:extLst>
                </a:gridCol>
              </a:tblGrid>
              <a:tr h="549686">
                <a:tc>
                  <a:txBody>
                    <a:bodyPr/>
                    <a:lstStyle/>
                    <a:p>
                      <a:pPr algn="ctr" fontAlgn="t"/>
                      <a:r>
                        <a:rPr lang="en-IN" sz="1600" b="1">
                          <a:effectLst/>
                        </a:rPr>
                        <a:t>Function</a:t>
                      </a:r>
                    </a:p>
                  </a:txBody>
                  <a:tcPr marL="101679" marR="50840" marT="50834" marB="50834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600" b="1">
                          <a:effectLst/>
                        </a:rPr>
                        <a:t>Description</a:t>
                      </a:r>
                    </a:p>
                  </a:txBody>
                  <a:tcPr marL="50840" marR="50840" marT="50834" marB="50834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345398"/>
                  </a:ext>
                </a:extLst>
              </a:tr>
              <a:tr h="609854">
                <a:tc>
                  <a:txBody>
                    <a:bodyPr/>
                    <a:lstStyle/>
                    <a:p>
                      <a:pPr algn="ctr" fontAlgn="t"/>
                      <a:r>
                        <a:rPr lang="en-IN" sz="1600" b="1" u="none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2"/>
                        </a:rPr>
                        <a:t>findall</a:t>
                      </a:r>
                      <a:r>
                        <a:rPr lang="en-IN" sz="1600" b="1" u="non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()</a:t>
                      </a:r>
                    </a:p>
                  </a:txBody>
                  <a:tcPr marL="101679" marR="50840" marT="50834" marB="50834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b="1" u="non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Returns a list containing all matches</a:t>
                      </a:r>
                    </a:p>
                    <a:p>
                      <a:pPr algn="ctr" fontAlgn="t"/>
                      <a:r>
                        <a:rPr lang="en-US" sz="1600" b="1" i="0" u="none" strike="noStrike" cap="none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findall</a:t>
                      </a:r>
                      <a:r>
                        <a:rPr lang="en-US" sz="1600" b="1" i="0" u="none" strike="noStrike" cap="none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()</a:t>
                      </a:r>
                      <a:r>
                        <a:rPr lang="en-US" sz="1600" b="0" i="0" u="none" strike="noStrike" cap="none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 module is used to search for “all” occurrences that match a given pattern</a:t>
                      </a:r>
                      <a:endParaRPr lang="en-US" sz="1600" b="1" u="non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0840" marR="50840" marT="50834" marB="50834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1504173"/>
                  </a:ext>
                </a:extLst>
              </a:tr>
              <a:tr h="592551">
                <a:tc>
                  <a:txBody>
                    <a:bodyPr/>
                    <a:lstStyle/>
                    <a:p>
                      <a:pPr algn="ctr" fontAlgn="t"/>
                      <a:r>
                        <a:rPr lang="en-IN" sz="1600" b="1" u="non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3"/>
                        </a:rPr>
                        <a:t>search</a:t>
                      </a:r>
                      <a:r>
                        <a:rPr lang="en-IN" sz="1600" b="1" u="non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()</a:t>
                      </a:r>
                    </a:p>
                  </a:txBody>
                  <a:tcPr marL="101679" marR="50840" marT="50834" marB="50834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b="1" u="non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Returns a </a:t>
                      </a:r>
                      <a:r>
                        <a:rPr lang="en-US" sz="1600" b="1" u="non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4"/>
                        </a:rPr>
                        <a:t>Match object</a:t>
                      </a:r>
                      <a:r>
                        <a:rPr lang="en-US" sz="1600" b="1" u="non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if there is a match anywhere in the string.</a:t>
                      </a:r>
                    </a:p>
                    <a:p>
                      <a:pPr algn="ctr" fontAlgn="t"/>
                      <a:r>
                        <a:rPr lang="en-US" sz="1600" b="0" i="0" u="none" strike="noStrike" cap="none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search() module will only return the first occurrence that matches the specified pattern</a:t>
                      </a:r>
                      <a:endParaRPr lang="en-US" sz="1600" b="1" u="non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0840" marR="50840" marT="50834" marB="50834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0098056"/>
                  </a:ext>
                </a:extLst>
              </a:tr>
              <a:tr h="609854">
                <a:tc>
                  <a:txBody>
                    <a:bodyPr/>
                    <a:lstStyle/>
                    <a:p>
                      <a:pPr algn="ctr" fontAlgn="t"/>
                      <a:r>
                        <a:rPr lang="en-IN" sz="1600" b="1" u="non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5"/>
                        </a:rPr>
                        <a:t>split</a:t>
                      </a:r>
                      <a:r>
                        <a:rPr lang="en-IN" sz="1600" b="1" u="non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()</a:t>
                      </a:r>
                    </a:p>
                  </a:txBody>
                  <a:tcPr marL="101679" marR="50840" marT="50834" marB="50834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b="1" u="non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Returns a list where the string has been split at each match</a:t>
                      </a:r>
                    </a:p>
                  </a:txBody>
                  <a:tcPr marL="50840" marR="50840" marT="50834" marB="50834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0290694"/>
                  </a:ext>
                </a:extLst>
              </a:tr>
              <a:tr h="609854">
                <a:tc>
                  <a:txBody>
                    <a:bodyPr/>
                    <a:lstStyle/>
                    <a:p>
                      <a:pPr algn="ctr" fontAlgn="t"/>
                      <a:r>
                        <a:rPr lang="en-IN" sz="1600" b="1" u="non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6"/>
                        </a:rPr>
                        <a:t>sub</a:t>
                      </a:r>
                      <a:r>
                        <a:rPr lang="en-IN" sz="1600" b="1" u="non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()</a:t>
                      </a:r>
                    </a:p>
                  </a:txBody>
                  <a:tcPr marL="101679" marR="50840" marT="50834" marB="50834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b="1" u="non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Replaces one or many matches with a string</a:t>
                      </a:r>
                    </a:p>
                  </a:txBody>
                  <a:tcPr marL="50840" marR="50840" marT="50834" marB="50834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0576743"/>
                  </a:ext>
                </a:extLst>
              </a:tr>
            </a:tbl>
          </a:graphicData>
        </a:graphic>
      </p:graphicFrame>
      <p:sp>
        <p:nvSpPr>
          <p:cNvPr id="16406" name="Rectangle 1">
            <a:extLst>
              <a:ext uri="{FF2B5EF4-FFF2-40B4-BE49-F238E27FC236}">
                <a16:creationId xmlns:a16="http://schemas.microsoft.com/office/drawing/2014/main" id="{715C7557-2E61-4333-A38A-3EC67531B6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1025" y="-411"/>
            <a:ext cx="7456488" cy="130416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66654" rIns="0" bIns="66654" anchor="ctr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en-US" sz="2400" b="1" err="1">
                <a:solidFill>
                  <a:srgbClr val="00B0F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RegEx</a:t>
            </a:r>
            <a:r>
              <a:rPr lang="en-US" altLang="en-US" sz="2400" b="1">
                <a:solidFill>
                  <a:srgbClr val="00B0F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Functions</a:t>
            </a:r>
          </a:p>
          <a:p>
            <a:pPr>
              <a:buClrTx/>
              <a:buFontTx/>
              <a:buNone/>
            </a:pPr>
            <a:endParaRPr lang="en-US" altLang="en-US" sz="240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>
              <a:buClrTx/>
              <a:buFontTx/>
              <a:buNone/>
            </a:pPr>
            <a:r>
              <a:rPr lang="en-US" altLang="en-US" b="1">
                <a:solidFill>
                  <a:srgbClr val="FF6600"/>
                </a:solidFill>
                <a:latin typeface="verdana" panose="020B0604030504040204" pitchFamily="34" charset="0"/>
              </a:rPr>
              <a:t>The </a:t>
            </a:r>
            <a:r>
              <a:rPr lang="en-US" altLang="en-US" b="1">
                <a:solidFill>
                  <a:srgbClr val="FF6600"/>
                </a:solidFill>
                <a:latin typeface="Consolas" panose="020B0609020204030204" pitchFamily="49" charset="0"/>
              </a:rPr>
              <a:t>re</a:t>
            </a:r>
            <a:r>
              <a:rPr lang="en-US" altLang="en-US" b="1">
                <a:solidFill>
                  <a:srgbClr val="FF6600"/>
                </a:solidFill>
                <a:latin typeface="verdana" panose="020B0604030504040204" pitchFamily="34" charset="0"/>
              </a:rPr>
              <a:t> module offers a set of functions that allows us to search a string for a match:</a:t>
            </a:r>
            <a:endParaRPr lang="en-US" altLang="en-US" b="1">
              <a:solidFill>
                <a:srgbClr val="FF6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254505"/>
      </p:ext>
    </p:extLst>
  </p:cSld>
  <p:clrMapOvr>
    <a:masterClrMapping/>
  </p:clrMapOvr>
  <p:transition>
    <p:fade thruBlk="1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C07AE2C7-FE2F-4324-A2D5-866485ECE3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1250267"/>
              </p:ext>
            </p:extLst>
          </p:nvPr>
        </p:nvGraphicFramePr>
        <p:xfrm>
          <a:off x="389261" y="550766"/>
          <a:ext cx="8534401" cy="2133600"/>
        </p:xfrm>
        <a:graphic>
          <a:graphicData uri="http://schemas.openxmlformats.org/drawingml/2006/table">
            <a:tbl>
              <a:tblPr firstRow="1" bandRow="1">
                <a:tableStyleId>{3A88AAB8-05BE-4719-900D-DC6FD972DB07}</a:tableStyleId>
              </a:tblPr>
              <a:tblGrid>
                <a:gridCol w="1475526">
                  <a:extLst>
                    <a:ext uri="{9D8B030D-6E8A-4147-A177-3AD203B41FA5}">
                      <a16:colId xmlns:a16="http://schemas.microsoft.com/office/drawing/2014/main" val="3101031274"/>
                    </a:ext>
                  </a:extLst>
                </a:gridCol>
                <a:gridCol w="7058875">
                  <a:extLst>
                    <a:ext uri="{9D8B030D-6E8A-4147-A177-3AD203B41FA5}">
                      <a16:colId xmlns:a16="http://schemas.microsoft.com/office/drawing/2014/main" val="34914063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rgbClr val="FF6600"/>
                          </a:solidFill>
                        </a:rPr>
                        <a:t>match()</a:t>
                      </a:r>
                      <a:endParaRPr lang="en-IN" sz="1600">
                        <a:solidFill>
                          <a:srgbClr val="FF66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rgbClr val="FF0066"/>
                          </a:solidFill>
                        </a:rPr>
                        <a:t>match() function of re in Python will search the regular expression pattern and return the first occurrence. </a:t>
                      </a:r>
                      <a:r>
                        <a:rPr lang="en-US" sz="1600">
                          <a:solidFill>
                            <a:srgbClr val="FF0066"/>
                          </a:solidFill>
                          <a:highlight>
                            <a:srgbClr val="00FF00"/>
                          </a:highlight>
                        </a:rPr>
                        <a:t>The Python </a:t>
                      </a:r>
                      <a:r>
                        <a:rPr lang="en-US" sz="1600" err="1">
                          <a:solidFill>
                            <a:srgbClr val="FF0066"/>
                          </a:solidFill>
                          <a:highlight>
                            <a:srgbClr val="00FF00"/>
                          </a:highlight>
                        </a:rPr>
                        <a:t>RegEx</a:t>
                      </a:r>
                      <a:r>
                        <a:rPr lang="en-US" sz="1600">
                          <a:solidFill>
                            <a:srgbClr val="FF0066"/>
                          </a:solidFill>
                          <a:highlight>
                            <a:srgbClr val="00FF00"/>
                          </a:highlight>
                        </a:rPr>
                        <a:t> Match method checks for a match only at the beginning of the string</a:t>
                      </a:r>
                      <a:r>
                        <a:rPr lang="en-US" sz="1600">
                          <a:solidFill>
                            <a:srgbClr val="FF0066"/>
                          </a:solidFill>
                        </a:rPr>
                        <a:t>. So, if a match is found in the first line, it returns the match object. But if a match is found in some other line, the Python </a:t>
                      </a:r>
                      <a:r>
                        <a:rPr lang="en-US" sz="1600" err="1">
                          <a:solidFill>
                            <a:srgbClr val="FF0066"/>
                          </a:solidFill>
                        </a:rPr>
                        <a:t>RegEx</a:t>
                      </a:r>
                      <a:r>
                        <a:rPr lang="en-US" sz="1600">
                          <a:solidFill>
                            <a:srgbClr val="FF0066"/>
                          </a:solidFill>
                        </a:rPr>
                        <a:t> Match function returns null</a:t>
                      </a:r>
                      <a:endParaRPr lang="en-IN" sz="1600">
                        <a:solidFill>
                          <a:srgbClr val="FF0066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19940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err="1">
                          <a:solidFill>
                            <a:srgbClr val="002060"/>
                          </a:solidFill>
                        </a:rPr>
                        <a:t>finditer</a:t>
                      </a:r>
                      <a:r>
                        <a:rPr lang="en-US" sz="1600">
                          <a:solidFill>
                            <a:srgbClr val="002060"/>
                          </a:solidFill>
                        </a:rPr>
                        <a:t>()</a:t>
                      </a:r>
                      <a:endParaRPr lang="en-IN" sz="160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rgbClr val="7030A0"/>
                          </a:solidFill>
                        </a:rPr>
                        <a:t>Return an iterator yielding </a:t>
                      </a:r>
                      <a:r>
                        <a:rPr lang="en-US" sz="1600" err="1">
                          <a:solidFill>
                            <a:srgbClr val="7030A0"/>
                          </a:solidFill>
                        </a:rPr>
                        <a:t>MatchObject</a:t>
                      </a:r>
                      <a:r>
                        <a:rPr lang="en-US" sz="1600">
                          <a:solidFill>
                            <a:srgbClr val="7030A0"/>
                          </a:solidFill>
                        </a:rPr>
                        <a:t> instances over all non-overlapping matches for the RE pattern in string. The string is scanned left-to-right, and matches are returned in the order found.</a:t>
                      </a:r>
                      <a:endParaRPr lang="en-IN" sz="1600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22868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447314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Google Shape;76;p15">
            <a:extLst>
              <a:ext uri="{FF2B5EF4-FFF2-40B4-BE49-F238E27FC236}">
                <a16:creationId xmlns:a16="http://schemas.microsoft.com/office/drawing/2014/main" id="{83529028-E50E-4CF2-B13B-C6E73ADAC703}"/>
              </a:ext>
            </a:extLst>
          </p:cNvPr>
          <p:cNvSpPr txBox="1">
            <a:spLocks noGrp="1" noChangeArrowheads="1"/>
          </p:cNvSpPr>
          <p:nvPr>
            <p:ph type="subTitle" idx="4294967295"/>
          </p:nvPr>
        </p:nvSpPr>
        <p:spPr>
          <a:xfrm>
            <a:off x="3211513" y="2116138"/>
            <a:ext cx="5570537" cy="2557462"/>
          </a:xfrm>
        </p:spPr>
        <p:txBody>
          <a:bodyPr/>
          <a:lstStyle/>
          <a:p>
            <a:pPr eaLnBrk="1" hangingPunct="1">
              <a:spcBef>
                <a:spcPts val="600"/>
              </a:spcBef>
              <a:buClr>
                <a:srgbClr val="9FC5E8"/>
              </a:buClr>
              <a:buSzPts val="3000"/>
              <a:buFont typeface="Roboto" charset="0"/>
              <a:buNone/>
            </a:pPr>
            <a:r>
              <a:rPr lang="en-IN" altLang="en-US" sz="2400" b="1" err="1">
                <a:solidFill>
                  <a:srgbClr val="073763"/>
                </a:solidFill>
                <a:latin typeface="Roboto" charset="0"/>
                <a:cs typeface="Roboto" charset="0"/>
                <a:sym typeface="Roboto" charset="0"/>
              </a:rPr>
              <a:t>Priti</a:t>
            </a:r>
            <a:r>
              <a:rPr lang="en-IN" altLang="en-US" sz="2400" b="1">
                <a:solidFill>
                  <a:srgbClr val="073763"/>
                </a:solidFill>
                <a:latin typeface="Roboto" charset="0"/>
                <a:cs typeface="Roboto" charset="0"/>
                <a:sym typeface="Roboto" charset="0"/>
              </a:rPr>
              <a:t> </a:t>
            </a:r>
            <a:r>
              <a:rPr lang="en-IN" altLang="en-US" sz="2400" b="1" err="1">
                <a:solidFill>
                  <a:srgbClr val="073763"/>
                </a:solidFill>
                <a:latin typeface="Roboto" charset="0"/>
                <a:cs typeface="Roboto" charset="0"/>
                <a:sym typeface="Roboto" charset="0"/>
              </a:rPr>
              <a:t>P.Bokariya</a:t>
            </a:r>
            <a:r>
              <a:rPr lang="en-IN" altLang="en-US" sz="2400" b="1">
                <a:solidFill>
                  <a:srgbClr val="073763"/>
                </a:solidFill>
                <a:latin typeface="Roboto" charset="0"/>
                <a:cs typeface="Roboto" charset="0"/>
                <a:sym typeface="Roboto" charset="0"/>
              </a:rPr>
              <a:t>,</a:t>
            </a:r>
          </a:p>
          <a:p>
            <a:pPr eaLnBrk="1" hangingPunct="1">
              <a:spcBef>
                <a:spcPts val="600"/>
              </a:spcBef>
              <a:buClr>
                <a:srgbClr val="9FC5E8"/>
              </a:buClr>
              <a:buSzPts val="3000"/>
              <a:buFont typeface="Roboto" charset="0"/>
              <a:buNone/>
            </a:pPr>
            <a:r>
              <a:rPr lang="en-IN" altLang="en-US" sz="2400" b="1" err="1">
                <a:solidFill>
                  <a:srgbClr val="073763"/>
                </a:solidFill>
                <a:latin typeface="Roboto" charset="0"/>
                <a:cs typeface="Roboto" charset="0"/>
                <a:sym typeface="Roboto" charset="0"/>
              </a:rPr>
              <a:t>Lecturer,CSE</a:t>
            </a:r>
            <a:r>
              <a:rPr lang="en-IN" altLang="en-US" sz="2400" b="1">
                <a:solidFill>
                  <a:srgbClr val="073763"/>
                </a:solidFill>
                <a:latin typeface="Roboto" charset="0"/>
                <a:cs typeface="Roboto" charset="0"/>
                <a:sym typeface="Roboto" charset="0"/>
              </a:rPr>
              <a:t> Department,</a:t>
            </a:r>
          </a:p>
          <a:p>
            <a:pPr eaLnBrk="1" hangingPunct="1">
              <a:spcBef>
                <a:spcPts val="600"/>
              </a:spcBef>
              <a:buClr>
                <a:srgbClr val="9FC5E8"/>
              </a:buClr>
              <a:buSzPts val="3000"/>
              <a:buFont typeface="Roboto" charset="0"/>
              <a:buNone/>
            </a:pPr>
            <a:r>
              <a:rPr lang="en-IN" altLang="en-US" sz="2400" b="1">
                <a:solidFill>
                  <a:srgbClr val="073763"/>
                </a:solidFill>
                <a:latin typeface="Roboto" charset="0"/>
                <a:cs typeface="Roboto" charset="0"/>
                <a:sym typeface="Roboto" charset="0"/>
              </a:rPr>
              <a:t>SBMP.</a:t>
            </a:r>
          </a:p>
          <a:p>
            <a:pPr eaLnBrk="1" hangingPunct="1">
              <a:spcBef>
                <a:spcPts val="600"/>
              </a:spcBef>
              <a:buClr>
                <a:srgbClr val="9FC5E8"/>
              </a:buClr>
              <a:buSzPts val="3000"/>
              <a:buFont typeface="Roboto" charset="0"/>
              <a:buNone/>
            </a:pPr>
            <a:endParaRPr lang="en-IN" altLang="en-US" sz="2400" b="1">
              <a:solidFill>
                <a:srgbClr val="073763"/>
              </a:solidFill>
              <a:latin typeface="Roboto" charset="0"/>
              <a:cs typeface="Roboto" charset="0"/>
              <a:sym typeface="Roboto" charset="0"/>
            </a:endParaRPr>
          </a:p>
          <a:p>
            <a:pPr eaLnBrk="1" hangingPunct="1">
              <a:spcBef>
                <a:spcPts val="600"/>
              </a:spcBef>
              <a:buClr>
                <a:srgbClr val="9FC5E8"/>
              </a:buClr>
              <a:buSzPts val="3000"/>
              <a:buFont typeface="Roboto" charset="0"/>
              <a:buNone/>
            </a:pPr>
            <a:r>
              <a:rPr lang="en-IN" altLang="en-US" sz="2400" b="1">
                <a:solidFill>
                  <a:srgbClr val="073763"/>
                </a:solidFill>
                <a:latin typeface="Roboto" charset="0"/>
                <a:cs typeface="Roboto" charset="0"/>
                <a:sym typeface="Roboto" charset="0"/>
              </a:rPr>
              <a:t>Modified By,</a:t>
            </a:r>
          </a:p>
          <a:p>
            <a:pPr eaLnBrk="1" hangingPunct="1">
              <a:spcBef>
                <a:spcPts val="600"/>
              </a:spcBef>
              <a:buClr>
                <a:srgbClr val="9FC5E8"/>
              </a:buClr>
              <a:buSzPts val="3000"/>
              <a:buFont typeface="Roboto" charset="0"/>
              <a:buNone/>
            </a:pPr>
            <a:r>
              <a:rPr lang="en-IN" altLang="en-US" sz="2400" b="1">
                <a:solidFill>
                  <a:srgbClr val="073763"/>
                </a:solidFill>
                <a:latin typeface="Roboto" charset="0"/>
                <a:cs typeface="Roboto" charset="0"/>
                <a:sym typeface="Roboto" charset="0"/>
              </a:rPr>
              <a:t>M.R.Solanki</a:t>
            </a:r>
            <a:br>
              <a:rPr lang="en-IN" altLang="en-US" sz="2400" b="1">
                <a:solidFill>
                  <a:srgbClr val="073763"/>
                </a:solidFill>
                <a:latin typeface="Roboto" charset="0"/>
                <a:cs typeface="Roboto" charset="0"/>
                <a:sym typeface="Roboto" charset="0"/>
              </a:rPr>
            </a:br>
            <a:endParaRPr lang="en-US" altLang="en-US" sz="2400" b="1">
              <a:solidFill>
                <a:srgbClr val="073763"/>
              </a:solidFill>
              <a:latin typeface="Roboto" charset="0"/>
              <a:cs typeface="Roboto" charset="0"/>
              <a:sym typeface="Roboto" charset="0"/>
            </a:endParaRPr>
          </a:p>
          <a:p>
            <a:pPr eaLnBrk="1" hangingPunct="1">
              <a:spcBef>
                <a:spcPts val="600"/>
              </a:spcBef>
              <a:buClr>
                <a:srgbClr val="9FC5E8"/>
              </a:buClr>
              <a:buSzPts val="3000"/>
              <a:buFont typeface="Roboto" charset="0"/>
              <a:buNone/>
            </a:pPr>
            <a:endParaRPr lang="en-US" altLang="en-US" sz="2400">
              <a:solidFill>
                <a:srgbClr val="073763"/>
              </a:solidFill>
              <a:latin typeface="Roboto" charset="0"/>
              <a:cs typeface="Roboto" charset="0"/>
              <a:sym typeface="Roboto" charset="0"/>
            </a:endParaRPr>
          </a:p>
          <a:p>
            <a:pPr eaLnBrk="1" hangingPunct="1">
              <a:spcBef>
                <a:spcPts val="1000"/>
              </a:spcBef>
              <a:buClr>
                <a:srgbClr val="073763"/>
              </a:buClr>
              <a:buSzPts val="1100"/>
            </a:pPr>
            <a:endParaRPr lang="en-US" altLang="en-US" sz="2400" b="1">
              <a:solidFill>
                <a:srgbClr val="073763"/>
              </a:solidFill>
              <a:latin typeface="Roboto" charset="0"/>
              <a:cs typeface="Roboto" charset="0"/>
              <a:sym typeface="Roboto" charset="0"/>
            </a:endParaRPr>
          </a:p>
        </p:txBody>
      </p:sp>
      <p:pic>
        <p:nvPicPr>
          <p:cNvPr id="10243" name="Google Shape;77;p15" descr="photo-1434030216411-0b793f4b4173.jpg">
            <a:extLst>
              <a:ext uri="{FF2B5EF4-FFF2-40B4-BE49-F238E27FC236}">
                <a16:creationId xmlns:a16="http://schemas.microsoft.com/office/drawing/2014/main" id="{ECC37D4A-0858-42E3-BE6C-A76C21509CF5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31" r="30600"/>
          <a:stretch>
            <a:fillRect/>
          </a:stretch>
        </p:blipFill>
        <p:spPr bwMode="auto">
          <a:xfrm>
            <a:off x="0" y="0"/>
            <a:ext cx="2085975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fade thruBlk="1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1ACB785-3C4D-43B6-8A7F-F66BFFA86664}"/>
              </a:ext>
            </a:extLst>
          </p:cNvPr>
          <p:cNvSpPr/>
          <p:nvPr/>
        </p:nvSpPr>
        <p:spPr>
          <a:xfrm>
            <a:off x="512763" y="298711"/>
            <a:ext cx="7419861" cy="3939540"/>
          </a:xfrm>
          <a:prstGeom prst="rect">
            <a:avLst/>
          </a:prstGeom>
        </p:spPr>
        <p:txBody>
          <a:bodyPr lIns="91440" tIns="45720" rIns="91440" bIns="45720" anchor="t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sz="2000" kern="0" dirty="0" err="1">
                <a:solidFill>
                  <a:schemeClr val="tx1"/>
                </a:solidFill>
                <a:highlight>
                  <a:srgbClr val="FF0066"/>
                </a:highlight>
                <a:latin typeface="Arial"/>
                <a:ea typeface="Arial"/>
                <a:cs typeface="Arial"/>
                <a:sym typeface="Arial"/>
              </a:rPr>
              <a:t>findall</a:t>
            </a:r>
            <a:r>
              <a:rPr lang="en-US" sz="2000" kern="0" dirty="0">
                <a:solidFill>
                  <a:schemeClr val="tx1"/>
                </a:solidFill>
                <a:highlight>
                  <a:srgbClr val="FF0066"/>
                </a:highlight>
                <a:latin typeface="Arial"/>
                <a:ea typeface="Arial"/>
                <a:cs typeface="Arial"/>
                <a:sym typeface="Arial"/>
              </a:rPr>
              <a:t>(): </a:t>
            </a:r>
            <a:r>
              <a:rPr lang="en-US" sz="2000" i="1" kern="0" dirty="0">
                <a:solidFill>
                  <a:srgbClr val="FF0066"/>
                </a:solidFill>
                <a:latin typeface="Arial"/>
                <a:ea typeface="Arial"/>
                <a:cs typeface="Arial"/>
                <a:sym typeface="Arial"/>
              </a:rPr>
              <a:t>The </a:t>
            </a:r>
            <a:r>
              <a:rPr lang="en-US" sz="2000" i="1" kern="0" dirty="0" err="1">
                <a:solidFill>
                  <a:srgbClr val="FF0066"/>
                </a:solidFill>
                <a:latin typeface="Arial"/>
                <a:ea typeface="Arial"/>
                <a:cs typeface="Arial"/>
                <a:sym typeface="Arial"/>
              </a:rPr>
              <a:t>findall</a:t>
            </a:r>
            <a:r>
              <a:rPr lang="en-US" sz="2000" i="1" kern="0" dirty="0">
                <a:solidFill>
                  <a:srgbClr val="FF0066"/>
                </a:solidFill>
                <a:latin typeface="Arial"/>
                <a:ea typeface="Arial"/>
                <a:cs typeface="Arial"/>
                <a:sym typeface="Arial"/>
              </a:rPr>
              <a:t>() function </a:t>
            </a:r>
            <a:r>
              <a:rPr lang="en-US" sz="2000" i="1" kern="0" dirty="0">
                <a:solidFill>
                  <a:srgbClr val="FF0066"/>
                </a:solidFill>
                <a:highlight>
                  <a:srgbClr val="00FF00"/>
                </a:highlight>
                <a:latin typeface="Arial"/>
                <a:ea typeface="Arial"/>
                <a:cs typeface="Arial"/>
                <a:sym typeface="Arial"/>
              </a:rPr>
              <a:t>returns a list </a:t>
            </a:r>
            <a:r>
              <a:rPr lang="en-US" sz="2000" i="1" kern="0" dirty="0">
                <a:solidFill>
                  <a:srgbClr val="FF0066"/>
                </a:solidFill>
                <a:latin typeface="Arial"/>
                <a:ea typeface="Arial"/>
                <a:cs typeface="Arial"/>
                <a:sym typeface="Arial"/>
              </a:rPr>
              <a:t>containing all matches.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lang="en-US" kern="0">
              <a:solidFill>
                <a:srgbClr val="FF0066"/>
              </a:solidFill>
              <a:latin typeface="Arial"/>
              <a:ea typeface="Arial"/>
              <a:cs typeface="Arial"/>
              <a:sym typeface="Arial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lang="en-US" kern="0">
              <a:latin typeface="Arial"/>
              <a:ea typeface="Arial"/>
              <a:cs typeface="Arial"/>
              <a:sym typeface="Arial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kern="0" dirty="0">
                <a:latin typeface="Arial"/>
                <a:ea typeface="Arial"/>
                <a:cs typeface="Arial"/>
                <a:sym typeface="Arial"/>
              </a:rPr>
              <a:t>import re</a:t>
            </a:r>
            <a:endParaRPr lang="en-US" kern="0" dirty="0">
              <a:latin typeface="Arial"/>
              <a:ea typeface="Arial"/>
              <a:cs typeface="Arial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lang="en-US" kern="0">
              <a:latin typeface="Arial"/>
              <a:ea typeface="Arial"/>
              <a:cs typeface="Arial"/>
              <a:sym typeface="Arial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kern="0" dirty="0">
                <a:highlight>
                  <a:srgbClr val="FF00FF"/>
                </a:highlight>
                <a:latin typeface="Arial"/>
                <a:ea typeface="Arial"/>
                <a:cs typeface="Arial"/>
                <a:sym typeface="Arial"/>
              </a:rPr>
              <a:t>#Return a list containing every occurrence of "there":</a:t>
            </a:r>
            <a:endParaRPr lang="en-US" kern="0" dirty="0">
              <a:highlight>
                <a:srgbClr val="FF00FF"/>
              </a:highlight>
              <a:latin typeface="Arial"/>
              <a:ea typeface="Arial"/>
              <a:cs typeface="Arial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lang="en-US" kern="0">
              <a:latin typeface="Arial"/>
              <a:ea typeface="Arial"/>
              <a:cs typeface="Arial"/>
              <a:sym typeface="Arial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kern="0" dirty="0">
                <a:latin typeface="Arial"/>
                <a:ea typeface="Arial"/>
                <a:cs typeface="Arial"/>
                <a:sym typeface="Arial"/>
              </a:rPr>
              <a:t>txt = "where there is a will there is a way"</a:t>
            </a:r>
            <a:endParaRPr lang="en-US" kern="0" dirty="0">
              <a:latin typeface="Arial"/>
              <a:ea typeface="Arial"/>
              <a:cs typeface="Arial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kern="0" dirty="0"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x = </a:t>
            </a:r>
            <a:r>
              <a:rPr lang="en-US" kern="0" dirty="0" err="1"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re.findall</a:t>
            </a:r>
            <a:r>
              <a:rPr lang="en-US" kern="0" dirty="0"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("there", txt)</a:t>
            </a:r>
            <a:endParaRPr lang="en-US" kern="0" dirty="0">
              <a:highlight>
                <a:srgbClr val="FFFF00"/>
              </a:highlight>
              <a:latin typeface="Arial"/>
              <a:ea typeface="Arial"/>
              <a:cs typeface="Arial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kern="0" dirty="0"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print(x)</a:t>
            </a:r>
            <a:endParaRPr lang="en-US" kern="0" dirty="0">
              <a:highlight>
                <a:srgbClr val="FFFF00"/>
              </a:highlight>
              <a:latin typeface="Arial"/>
              <a:ea typeface="Arial"/>
              <a:cs typeface="Arial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lang="en-US" b="1" kern="0">
              <a:latin typeface="Arial"/>
              <a:ea typeface="Arial"/>
              <a:cs typeface="Arial"/>
              <a:sym typeface="Arial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lang="en-US" b="1" kern="0">
              <a:latin typeface="Arial"/>
              <a:ea typeface="Arial"/>
              <a:cs typeface="Arial"/>
              <a:sym typeface="Arial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lang="en-US" b="1" kern="0">
              <a:latin typeface="Arial"/>
              <a:ea typeface="Arial"/>
              <a:cs typeface="Arial"/>
              <a:sym typeface="Arial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b="1" kern="0" dirty="0">
                <a:highlight>
                  <a:srgbClr val="FF0066"/>
                </a:highlight>
                <a:latin typeface="Arial"/>
                <a:ea typeface="Arial"/>
                <a:cs typeface="Arial"/>
                <a:sym typeface="Arial"/>
              </a:rPr>
              <a:t>OUTPUT:</a:t>
            </a:r>
            <a:endParaRPr lang="en-US" b="1" kern="0" dirty="0">
              <a:highlight>
                <a:srgbClr val="FF0066"/>
              </a:highlight>
              <a:latin typeface="Arial"/>
              <a:ea typeface="Arial"/>
              <a:cs typeface="Arial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lang="en-US" b="1" kern="0">
              <a:highlight>
                <a:srgbClr val="FF0066"/>
              </a:highlight>
              <a:latin typeface="Arial"/>
              <a:ea typeface="Arial"/>
              <a:cs typeface="Arial"/>
              <a:sym typeface="Arial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kern="0" dirty="0"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['there', 'there']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E6211CC-8D17-4AF5-B820-9CF44CFA1868}"/>
              </a:ext>
            </a:extLst>
          </p:cNvPr>
          <p:cNvCxnSpPr>
            <a:cxnSpLocks/>
          </p:cNvCxnSpPr>
          <p:nvPr/>
        </p:nvCxnSpPr>
        <p:spPr>
          <a:xfrm>
            <a:off x="512763" y="3205956"/>
            <a:ext cx="72644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2436146-E8D0-40B2-8D72-FBD069DCB6A3}"/>
              </a:ext>
            </a:extLst>
          </p:cNvPr>
          <p:cNvCxnSpPr>
            <a:cxnSpLocks/>
          </p:cNvCxnSpPr>
          <p:nvPr/>
        </p:nvCxnSpPr>
        <p:spPr>
          <a:xfrm>
            <a:off x="512763" y="1111250"/>
            <a:ext cx="72644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5534585"/>
      </p:ext>
    </p:extLst>
  </p:cSld>
  <p:clrMapOvr>
    <a:masterClrMapping/>
  </p:clrMapOvr>
  <p:transition>
    <p:fade thruBlk="1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F8E1D62-7103-4762-ACDF-CE52D8662D2B}"/>
              </a:ext>
            </a:extLst>
          </p:cNvPr>
          <p:cNvSpPr/>
          <p:nvPr/>
        </p:nvSpPr>
        <p:spPr>
          <a:xfrm>
            <a:off x="991518" y="727114"/>
            <a:ext cx="6769865" cy="3046988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sz="1600" b="1" kern="0">
                <a:latin typeface="Arial"/>
                <a:ea typeface="Arial"/>
                <a:cs typeface="Arial"/>
                <a:sym typeface="Arial"/>
              </a:rPr>
              <a:t>import re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lang="en-US" sz="1600" b="1" kern="0">
              <a:latin typeface="Arial"/>
              <a:ea typeface="Arial"/>
              <a:cs typeface="Arial"/>
              <a:sym typeface="Arial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sz="1600" b="1" kern="0">
                <a:latin typeface="Arial"/>
                <a:ea typeface="Arial"/>
                <a:cs typeface="Arial"/>
                <a:sym typeface="Arial"/>
              </a:rPr>
              <a:t>txt = "India is a Great country"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lang="en-US" sz="1600" b="1" kern="0">
              <a:latin typeface="Arial"/>
              <a:ea typeface="Arial"/>
              <a:cs typeface="Arial"/>
              <a:sym typeface="Arial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sz="1600" b="1" kern="0">
                <a:latin typeface="Arial"/>
                <a:ea typeface="Arial"/>
                <a:cs typeface="Arial"/>
                <a:sym typeface="Arial"/>
              </a:rPr>
              <a:t>#Find all lower case characters alphabetically between "a" and "e":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lang="en-US" sz="1600" b="1" kern="0">
              <a:latin typeface="Arial"/>
              <a:ea typeface="Arial"/>
              <a:cs typeface="Arial"/>
              <a:sym typeface="Arial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sz="1600" b="1" kern="0">
                <a:highlight>
                  <a:srgbClr val="CC66FF"/>
                </a:highlight>
                <a:latin typeface="Arial"/>
                <a:ea typeface="Arial"/>
                <a:cs typeface="Arial"/>
                <a:sym typeface="Arial"/>
              </a:rPr>
              <a:t>x = </a:t>
            </a:r>
            <a:r>
              <a:rPr lang="en-US" sz="1600" b="1" kern="0" err="1">
                <a:highlight>
                  <a:srgbClr val="CC66FF"/>
                </a:highlight>
                <a:latin typeface="Arial"/>
                <a:ea typeface="Arial"/>
                <a:cs typeface="Arial"/>
                <a:sym typeface="Arial"/>
              </a:rPr>
              <a:t>re.findall</a:t>
            </a:r>
            <a:r>
              <a:rPr lang="en-US" sz="1600" b="1" kern="0">
                <a:highlight>
                  <a:srgbClr val="CC66FF"/>
                </a:highlight>
                <a:latin typeface="Arial"/>
                <a:ea typeface="Arial"/>
                <a:cs typeface="Arial"/>
                <a:sym typeface="Arial"/>
              </a:rPr>
              <a:t>("[a-e]", txt)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sz="1600" b="1" kern="0">
                <a:latin typeface="Arial"/>
                <a:ea typeface="Arial"/>
                <a:cs typeface="Arial"/>
                <a:sym typeface="Arial"/>
              </a:rPr>
              <a:t>print(x)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lang="en-US" sz="1600" b="1" kern="0">
              <a:latin typeface="Arial"/>
              <a:ea typeface="Arial"/>
              <a:cs typeface="Arial"/>
              <a:sym typeface="Arial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sz="1600" b="1" kern="0"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Output: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sz="1600" b="1" kern="0">
                <a:latin typeface="Arial"/>
                <a:ea typeface="Arial"/>
                <a:cs typeface="Arial"/>
                <a:sym typeface="Arial"/>
              </a:rPr>
              <a:t>['d', 'a', 'a', 'e', 'a', 'c’]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lang="en-US" sz="1600" b="1" kern="0"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77980019"/>
      </p:ext>
    </p:extLst>
  </p:cSld>
  <p:clrMapOvr>
    <a:masterClrMapping/>
  </p:clrMapOvr>
  <p:transition>
    <p:fade thruBlk="1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4D3FF0A-E602-4160-AAC6-2899474E953E}"/>
              </a:ext>
            </a:extLst>
          </p:cNvPr>
          <p:cNvSpPr/>
          <p:nvPr/>
        </p:nvSpPr>
        <p:spPr>
          <a:xfrm>
            <a:off x="1151263" y="837544"/>
            <a:ext cx="4572000" cy="4278094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sz="1600" b="1" kern="0">
                <a:latin typeface="Arial"/>
                <a:ea typeface="Arial"/>
                <a:cs typeface="Arial"/>
                <a:sym typeface="Arial"/>
              </a:rPr>
              <a:t>import re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lang="en-US" sz="1600" b="1" kern="0">
              <a:latin typeface="Arial"/>
              <a:ea typeface="Arial"/>
              <a:cs typeface="Arial"/>
              <a:sym typeface="Arial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sz="1600" b="1" kern="0">
                <a:latin typeface="Arial"/>
                <a:ea typeface="Arial"/>
                <a:cs typeface="Arial"/>
                <a:sym typeface="Arial"/>
              </a:rPr>
              <a:t>txt = "That will be 590 Rupees"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lang="en-US" sz="1600" b="1" kern="0">
              <a:latin typeface="Arial"/>
              <a:ea typeface="Arial"/>
              <a:cs typeface="Arial"/>
              <a:sym typeface="Arial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sz="1600" b="1" kern="0">
                <a:latin typeface="Arial"/>
                <a:ea typeface="Arial"/>
                <a:cs typeface="Arial"/>
                <a:sym typeface="Arial"/>
              </a:rPr>
              <a:t>#Find all digit characters: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lang="en-US" sz="1600" b="1" kern="0">
              <a:latin typeface="Arial"/>
              <a:ea typeface="Arial"/>
              <a:cs typeface="Arial"/>
              <a:sym typeface="Arial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sz="1600" b="1" kern="0">
                <a:highlight>
                  <a:srgbClr val="00FFFF"/>
                </a:highlight>
                <a:latin typeface="Arial"/>
                <a:ea typeface="Arial"/>
                <a:cs typeface="Arial"/>
                <a:sym typeface="Arial"/>
              </a:rPr>
              <a:t>x = </a:t>
            </a:r>
            <a:r>
              <a:rPr lang="en-US" sz="1600" b="1" kern="0" err="1">
                <a:highlight>
                  <a:srgbClr val="00FFFF"/>
                </a:highlight>
                <a:latin typeface="Arial"/>
                <a:ea typeface="Arial"/>
                <a:cs typeface="Arial"/>
                <a:sym typeface="Arial"/>
              </a:rPr>
              <a:t>re.findall</a:t>
            </a:r>
            <a:r>
              <a:rPr lang="en-US" sz="1600" b="1" kern="0">
                <a:highlight>
                  <a:srgbClr val="00FFFF"/>
                </a:highlight>
                <a:latin typeface="Arial"/>
                <a:ea typeface="Arial"/>
                <a:cs typeface="Arial"/>
                <a:sym typeface="Arial"/>
              </a:rPr>
              <a:t>("\d", txt)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sz="1600" b="1" kern="0">
                <a:latin typeface="Arial"/>
                <a:ea typeface="Arial"/>
                <a:cs typeface="Arial"/>
                <a:sym typeface="Arial"/>
              </a:rPr>
              <a:t>print(x)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lang="en-US" sz="1600" b="1" kern="0">
              <a:latin typeface="Arial"/>
              <a:ea typeface="Arial"/>
              <a:cs typeface="Arial"/>
              <a:sym typeface="Arial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br>
              <a:rPr lang="en-US" sz="1600" b="1" kern="0">
                <a:latin typeface="Arial"/>
                <a:ea typeface="Arial"/>
                <a:cs typeface="Arial"/>
                <a:sym typeface="Arial"/>
              </a:rPr>
            </a:br>
            <a:r>
              <a:rPr lang="en-US" sz="1600" b="1" kern="0"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Output: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sz="1600" b="1" kern="0">
                <a:latin typeface="Arial"/>
                <a:ea typeface="Arial"/>
                <a:cs typeface="Arial"/>
                <a:sym typeface="Arial"/>
              </a:rPr>
              <a:t>['5', '9', '0']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lang="en-US" sz="1600" kern="0">
              <a:latin typeface="Arial"/>
              <a:ea typeface="Arial"/>
              <a:cs typeface="Arial"/>
              <a:sym typeface="Arial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lang="en-US" sz="1600" kern="0">
              <a:latin typeface="Arial"/>
              <a:ea typeface="Arial"/>
              <a:cs typeface="Arial"/>
              <a:sym typeface="Arial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lang="en-US" sz="1600" kern="0">
              <a:latin typeface="Arial"/>
              <a:ea typeface="Arial"/>
              <a:cs typeface="Arial"/>
              <a:sym typeface="Arial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sz="1600" kern="0">
                <a:latin typeface="Arial"/>
                <a:ea typeface="Arial"/>
                <a:cs typeface="Arial"/>
                <a:sym typeface="Arial"/>
                <a:hlinkClick r:id="rId2" action="ppaction://hlinksldjump"/>
              </a:rPr>
              <a:t>&lt;return slide&gt; </a:t>
            </a:r>
            <a:endParaRPr lang="en-US" sz="1600" kern="0">
              <a:latin typeface="Arial"/>
              <a:ea typeface="Arial"/>
              <a:cs typeface="Arial"/>
              <a:sym typeface="Arial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lang="en-US" sz="1600" kern="0"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67529798"/>
      </p:ext>
    </p:extLst>
  </p:cSld>
  <p:clrMapOvr>
    <a:masterClrMapping/>
  </p:clrMapOvr>
  <p:transition>
    <p:fade thruBlk="1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AA7A2A5-2610-4587-BEB8-A547A6329F88}"/>
              </a:ext>
            </a:extLst>
          </p:cNvPr>
          <p:cNvSpPr/>
          <p:nvPr/>
        </p:nvSpPr>
        <p:spPr>
          <a:xfrm>
            <a:off x="864823" y="707789"/>
            <a:ext cx="6714781" cy="4031873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sz="1600" b="1" kern="0">
                <a:latin typeface="Arial"/>
                <a:ea typeface="Arial"/>
                <a:cs typeface="Arial"/>
                <a:sym typeface="Arial"/>
              </a:rPr>
              <a:t>import re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lang="en-US" sz="1600" b="1" kern="0">
              <a:latin typeface="Arial"/>
              <a:ea typeface="Arial"/>
              <a:cs typeface="Arial"/>
              <a:sym typeface="Arial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sz="1600" b="1" kern="0">
                <a:latin typeface="Arial"/>
                <a:ea typeface="Arial"/>
                <a:cs typeface="Arial"/>
                <a:sym typeface="Arial"/>
              </a:rPr>
              <a:t>txt = "hello world"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lang="en-US" sz="1600" b="1" kern="0">
              <a:latin typeface="Arial"/>
              <a:ea typeface="Arial"/>
              <a:cs typeface="Arial"/>
              <a:sym typeface="Arial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sz="1600" b="1" kern="0">
                <a:latin typeface="Arial"/>
                <a:ea typeface="Arial"/>
                <a:cs typeface="Arial"/>
                <a:sym typeface="Arial"/>
              </a:rPr>
              <a:t>#Search for a sequence that starts with "he", followed by two (any) characters, and an "o":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lang="en-US" sz="1600" b="1" kern="0">
              <a:latin typeface="Arial"/>
              <a:ea typeface="Arial"/>
              <a:cs typeface="Arial"/>
              <a:sym typeface="Arial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sz="1600" b="1" kern="0">
                <a:highlight>
                  <a:srgbClr val="00FFFF"/>
                </a:highlight>
                <a:latin typeface="Arial"/>
                <a:ea typeface="Arial"/>
                <a:cs typeface="Arial"/>
                <a:sym typeface="Arial"/>
              </a:rPr>
              <a:t>x = </a:t>
            </a:r>
            <a:r>
              <a:rPr lang="en-US" sz="1600" b="1" kern="0" err="1">
                <a:highlight>
                  <a:srgbClr val="00FFFF"/>
                </a:highlight>
                <a:latin typeface="Arial"/>
                <a:ea typeface="Arial"/>
                <a:cs typeface="Arial"/>
                <a:sym typeface="Arial"/>
              </a:rPr>
              <a:t>re.findall</a:t>
            </a:r>
            <a:r>
              <a:rPr lang="en-US" sz="1600" b="1" kern="0">
                <a:highlight>
                  <a:srgbClr val="00FFFF"/>
                </a:highlight>
                <a:latin typeface="Arial"/>
                <a:ea typeface="Arial"/>
                <a:cs typeface="Arial"/>
                <a:sym typeface="Arial"/>
              </a:rPr>
              <a:t>("</a:t>
            </a:r>
            <a:r>
              <a:rPr lang="en-US" sz="1600" b="1" kern="0" err="1">
                <a:highlight>
                  <a:srgbClr val="00FFFF"/>
                </a:highlight>
                <a:latin typeface="Arial"/>
                <a:ea typeface="Arial"/>
                <a:cs typeface="Arial"/>
                <a:sym typeface="Arial"/>
              </a:rPr>
              <a:t>he..o</a:t>
            </a:r>
            <a:r>
              <a:rPr lang="en-US" sz="1600" b="1" kern="0">
                <a:highlight>
                  <a:srgbClr val="00FFFF"/>
                </a:highlight>
                <a:latin typeface="Arial"/>
                <a:ea typeface="Arial"/>
                <a:cs typeface="Arial"/>
                <a:sym typeface="Arial"/>
              </a:rPr>
              <a:t>", txt)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sz="1600" b="1" kern="0">
                <a:latin typeface="Arial"/>
                <a:ea typeface="Arial"/>
                <a:cs typeface="Arial"/>
                <a:sym typeface="Arial"/>
              </a:rPr>
              <a:t>print(x)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lang="en-US" sz="1600" b="1" kern="0">
              <a:latin typeface="Arial"/>
              <a:ea typeface="Arial"/>
              <a:cs typeface="Arial"/>
              <a:sym typeface="Arial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sz="1600" b="1" kern="0">
                <a:highlight>
                  <a:srgbClr val="00FFFF"/>
                </a:highlight>
                <a:latin typeface="Arial"/>
                <a:ea typeface="Arial"/>
                <a:cs typeface="Arial"/>
                <a:sym typeface="Arial"/>
              </a:rPr>
              <a:t>Output: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sz="1600" b="1" kern="0">
                <a:latin typeface="Arial"/>
                <a:ea typeface="Arial"/>
                <a:cs typeface="Arial"/>
                <a:sym typeface="Arial"/>
              </a:rPr>
              <a:t>['hello’]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lang="en-US" sz="1600" b="1" kern="0">
              <a:latin typeface="Arial"/>
              <a:ea typeface="Arial"/>
              <a:cs typeface="Arial"/>
              <a:sym typeface="Arial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br>
              <a:rPr lang="en-US" sz="1600" b="1" kern="0">
                <a:latin typeface="Arial"/>
                <a:ea typeface="Arial"/>
                <a:cs typeface="Arial"/>
                <a:sym typeface="Arial"/>
              </a:rPr>
            </a:br>
            <a:r>
              <a:rPr lang="en-US" sz="1600" b="1" kern="0">
                <a:latin typeface="Arial"/>
                <a:ea typeface="Arial"/>
                <a:cs typeface="Arial"/>
                <a:sym typeface="Arial"/>
                <a:hlinkClick r:id="rId2" action="ppaction://hlinksldjump"/>
              </a:rPr>
              <a:t>&lt;return slide&gt; </a:t>
            </a:r>
            <a:endParaRPr lang="en-US" sz="1600" b="1" kern="0">
              <a:latin typeface="Arial"/>
              <a:ea typeface="Arial"/>
              <a:cs typeface="Arial"/>
              <a:sym typeface="Arial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lang="en-US" sz="1600" b="1" kern="0"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75353528"/>
      </p:ext>
    </p:extLst>
  </p:cSld>
  <p:clrMapOvr>
    <a:masterClrMapping/>
  </p:clrMapOvr>
  <p:transition>
    <p:fade thruBlk="1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F7F10A5-1891-4E3F-A294-01B675AA9646}"/>
              </a:ext>
            </a:extLst>
          </p:cNvPr>
          <p:cNvSpPr/>
          <p:nvPr/>
        </p:nvSpPr>
        <p:spPr>
          <a:xfrm>
            <a:off x="534318" y="285471"/>
            <a:ext cx="3828362" cy="3970318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b="1" kern="0">
                <a:latin typeface="Arial"/>
                <a:ea typeface="Arial"/>
                <a:cs typeface="Arial"/>
                <a:sym typeface="Arial"/>
              </a:rPr>
              <a:t>Program 1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kern="0">
                <a:latin typeface="Arial"/>
                <a:ea typeface="Arial"/>
                <a:cs typeface="Arial"/>
                <a:sym typeface="Arial"/>
              </a:rPr>
              <a:t>import re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lang="en-US" kern="0">
              <a:latin typeface="Arial"/>
              <a:ea typeface="Arial"/>
              <a:cs typeface="Arial"/>
              <a:sym typeface="Arial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kern="0">
                <a:latin typeface="Arial"/>
                <a:ea typeface="Arial"/>
                <a:cs typeface="Arial"/>
                <a:sym typeface="Arial"/>
              </a:rPr>
              <a:t>txt = "python programmers"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lang="en-US" kern="0">
              <a:latin typeface="Arial"/>
              <a:ea typeface="Arial"/>
              <a:cs typeface="Arial"/>
              <a:sym typeface="Arial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lang="en-US" kern="0">
              <a:latin typeface="Arial"/>
              <a:ea typeface="Arial"/>
              <a:cs typeface="Arial"/>
              <a:sym typeface="Arial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kern="0">
                <a:latin typeface="Arial"/>
                <a:ea typeface="Arial"/>
                <a:cs typeface="Arial"/>
                <a:sym typeface="Arial"/>
              </a:rPr>
              <a:t>x = </a:t>
            </a:r>
            <a:r>
              <a:rPr lang="en-US" kern="0" err="1">
                <a:latin typeface="Arial"/>
                <a:ea typeface="Arial"/>
                <a:cs typeface="Arial"/>
                <a:sym typeface="Arial"/>
              </a:rPr>
              <a:t>re.findall</a:t>
            </a:r>
            <a:r>
              <a:rPr lang="en-US" kern="0">
                <a:latin typeface="Arial"/>
                <a:ea typeface="Arial"/>
                <a:cs typeface="Arial"/>
                <a:sym typeface="Arial"/>
              </a:rPr>
              <a:t>("^python", txt)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kern="0">
                <a:highlight>
                  <a:srgbClr val="00FF00"/>
                </a:highlight>
                <a:latin typeface="Arial"/>
                <a:ea typeface="Arial"/>
                <a:cs typeface="Arial"/>
                <a:sym typeface="Arial"/>
              </a:rPr>
              <a:t>print(x)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kern="0">
                <a:latin typeface="Arial"/>
                <a:ea typeface="Arial"/>
                <a:cs typeface="Arial"/>
                <a:sym typeface="Arial"/>
              </a:rPr>
              <a:t>if x: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kern="0">
                <a:highlight>
                  <a:srgbClr val="FF00FF"/>
                </a:highlight>
                <a:latin typeface="Arial"/>
                <a:ea typeface="Arial"/>
                <a:cs typeface="Arial"/>
                <a:sym typeface="Arial"/>
              </a:rPr>
              <a:t>  print("Yes, the string starts with 'python'")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kern="0">
                <a:latin typeface="Arial"/>
                <a:ea typeface="Arial"/>
                <a:cs typeface="Arial"/>
                <a:sym typeface="Arial"/>
              </a:rPr>
              <a:t>else: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kern="0">
                <a:latin typeface="Arial"/>
                <a:ea typeface="Arial"/>
                <a:cs typeface="Arial"/>
                <a:sym typeface="Arial"/>
              </a:rPr>
              <a:t>  print("No match")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lang="en-US" kern="0">
              <a:latin typeface="Arial"/>
              <a:ea typeface="Arial"/>
              <a:cs typeface="Arial"/>
              <a:sym typeface="Arial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lang="en-US" kern="0">
              <a:latin typeface="Arial"/>
              <a:ea typeface="Arial"/>
              <a:cs typeface="Arial"/>
              <a:sym typeface="Arial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b="1" kern="0">
                <a:highlight>
                  <a:srgbClr val="00FFFF"/>
                </a:highlight>
                <a:latin typeface="Arial"/>
                <a:ea typeface="Arial"/>
                <a:cs typeface="Arial"/>
                <a:sym typeface="Arial"/>
              </a:rPr>
              <a:t>OUTPUT: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kern="0">
                <a:highlight>
                  <a:srgbClr val="00FF00"/>
                </a:highlight>
                <a:latin typeface="Arial"/>
                <a:ea typeface="Arial"/>
                <a:cs typeface="Arial"/>
                <a:sym typeface="Arial"/>
              </a:rPr>
              <a:t>['python']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kern="0">
                <a:highlight>
                  <a:srgbClr val="FF00FF"/>
                </a:highlight>
                <a:latin typeface="Arial"/>
                <a:ea typeface="Arial"/>
                <a:cs typeface="Arial"/>
                <a:sym typeface="Arial"/>
              </a:rPr>
              <a:t>Yes, the string starts with 'python'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kern="0">
                <a:latin typeface="Arial"/>
                <a:ea typeface="Arial"/>
                <a:cs typeface="Arial"/>
                <a:sym typeface="Arial"/>
              </a:rPr>
              <a:t>&gt;&gt;&gt;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A429178-E955-481A-8C6D-846BF5E71678}"/>
              </a:ext>
            </a:extLst>
          </p:cNvPr>
          <p:cNvSpPr/>
          <p:nvPr/>
        </p:nvSpPr>
        <p:spPr>
          <a:xfrm>
            <a:off x="4781322" y="478869"/>
            <a:ext cx="3828362" cy="3970318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b="1" kern="0">
                <a:latin typeface="Arial"/>
                <a:ea typeface="Arial"/>
                <a:cs typeface="Arial"/>
                <a:sym typeface="Arial"/>
              </a:rPr>
              <a:t>Program 2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kern="0">
                <a:latin typeface="Arial"/>
                <a:ea typeface="Arial"/>
                <a:cs typeface="Arial"/>
                <a:sym typeface="Arial"/>
              </a:rPr>
              <a:t>import re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lang="en-US" kern="0">
              <a:latin typeface="Arial"/>
              <a:ea typeface="Arial"/>
              <a:cs typeface="Arial"/>
              <a:sym typeface="Arial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kern="0">
                <a:latin typeface="Arial"/>
                <a:ea typeface="Arial"/>
                <a:cs typeface="Arial"/>
                <a:sym typeface="Arial"/>
              </a:rPr>
              <a:t>txt = "python programmers"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lang="en-US" kern="0">
              <a:latin typeface="Arial"/>
              <a:ea typeface="Arial"/>
              <a:cs typeface="Arial"/>
              <a:sym typeface="Arial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lang="en-US" kern="0">
              <a:latin typeface="Arial"/>
              <a:ea typeface="Arial"/>
              <a:cs typeface="Arial"/>
              <a:sym typeface="Arial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kern="0">
                <a:latin typeface="Arial"/>
                <a:ea typeface="Arial"/>
                <a:cs typeface="Arial"/>
                <a:sym typeface="Arial"/>
              </a:rPr>
              <a:t>x = </a:t>
            </a:r>
            <a:r>
              <a:rPr lang="en-US" kern="0" err="1">
                <a:latin typeface="Arial"/>
                <a:ea typeface="Arial"/>
                <a:cs typeface="Arial"/>
                <a:sym typeface="Arial"/>
              </a:rPr>
              <a:t>re.findall</a:t>
            </a:r>
            <a:r>
              <a:rPr lang="en-US" kern="0">
                <a:latin typeface="Arial"/>
                <a:ea typeface="Arial"/>
                <a:cs typeface="Arial"/>
                <a:sym typeface="Arial"/>
              </a:rPr>
              <a:t>("^Python", txt)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kern="0"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print(x)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kern="0">
                <a:latin typeface="Arial"/>
                <a:ea typeface="Arial"/>
                <a:cs typeface="Arial"/>
                <a:sym typeface="Arial"/>
              </a:rPr>
              <a:t>if x: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kern="0">
                <a:latin typeface="Arial"/>
                <a:ea typeface="Arial"/>
                <a:cs typeface="Arial"/>
                <a:sym typeface="Arial"/>
              </a:rPr>
              <a:t>  print("Yes, the string starts with 'python'")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kern="0">
                <a:latin typeface="Arial"/>
                <a:ea typeface="Arial"/>
                <a:cs typeface="Arial"/>
                <a:sym typeface="Arial"/>
              </a:rPr>
              <a:t>else: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kern="0"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en-US" kern="0">
                <a:highlight>
                  <a:srgbClr val="00FF00"/>
                </a:highlight>
                <a:latin typeface="Arial"/>
                <a:ea typeface="Arial"/>
                <a:cs typeface="Arial"/>
                <a:sym typeface="Arial"/>
              </a:rPr>
              <a:t>print("No match")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lang="en-US" kern="0">
              <a:latin typeface="Arial"/>
              <a:ea typeface="Arial"/>
              <a:cs typeface="Arial"/>
              <a:sym typeface="Arial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b="1" kern="0">
                <a:highlight>
                  <a:srgbClr val="00FFFF"/>
                </a:highlight>
                <a:latin typeface="Arial"/>
                <a:ea typeface="Arial"/>
                <a:cs typeface="Arial"/>
                <a:sym typeface="Arial"/>
              </a:rPr>
              <a:t>OUTPUT: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kern="0"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[]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kern="0">
                <a:highlight>
                  <a:srgbClr val="00FF00"/>
                </a:highlight>
                <a:latin typeface="Arial"/>
                <a:ea typeface="Arial"/>
                <a:cs typeface="Arial"/>
                <a:sym typeface="Arial"/>
              </a:rPr>
              <a:t>No match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lang="en-US" kern="0">
              <a:latin typeface="Arial"/>
              <a:ea typeface="Arial"/>
              <a:cs typeface="Arial"/>
              <a:sym typeface="Arial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lang="en-US" kern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52" name="Rectangle 4">
            <a:extLst>
              <a:ext uri="{FF2B5EF4-FFF2-40B4-BE49-F238E27FC236}">
                <a16:creationId xmlns:a16="http://schemas.microsoft.com/office/drawing/2014/main" id="{9B3E4BA7-F345-45FC-94EA-672FF200A5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4400" y="4703763"/>
            <a:ext cx="14160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en-IN" altLang="en-US" b="1">
                <a:hlinkClick r:id="rId2" action="ppaction://hlinksldjump"/>
              </a:rPr>
              <a:t>&lt;return slide&gt; </a:t>
            </a:r>
            <a:endParaRPr lang="en-IN" altLang="en-US" b="1"/>
          </a:p>
        </p:txBody>
      </p:sp>
    </p:spTree>
    <p:extLst>
      <p:ext uri="{BB962C8B-B14F-4D97-AF65-F5344CB8AC3E}">
        <p14:creationId xmlns:p14="http://schemas.microsoft.com/office/powerpoint/2010/main" val="220413421"/>
      </p:ext>
    </p:extLst>
  </p:cSld>
  <p:clrMapOvr>
    <a:masterClrMapping/>
  </p:clrMapOvr>
  <p:transition>
    <p:fade thruBlk="1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6B6A8BE-B8B7-4B3D-8905-DB824B491B39}"/>
              </a:ext>
            </a:extLst>
          </p:cNvPr>
          <p:cNvSpPr/>
          <p:nvPr/>
        </p:nvSpPr>
        <p:spPr>
          <a:xfrm>
            <a:off x="584791" y="467378"/>
            <a:ext cx="4572000" cy="2893100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kern="0">
                <a:latin typeface="Arial"/>
                <a:ea typeface="Arial"/>
                <a:cs typeface="Arial"/>
                <a:sym typeface="Arial"/>
              </a:rPr>
              <a:t>import re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lang="en-US" kern="0">
              <a:latin typeface="Arial"/>
              <a:ea typeface="Arial"/>
              <a:cs typeface="Arial"/>
              <a:sym typeface="Arial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kern="0">
                <a:latin typeface="Arial"/>
                <a:ea typeface="Arial"/>
                <a:cs typeface="Arial"/>
                <a:sym typeface="Arial"/>
              </a:rPr>
              <a:t>txt = "python programmers"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kern="0">
                <a:latin typeface="Arial"/>
                <a:ea typeface="Arial"/>
                <a:cs typeface="Arial"/>
                <a:sym typeface="Arial"/>
              </a:rPr>
              <a:t>x = </a:t>
            </a:r>
            <a:r>
              <a:rPr lang="en-US" kern="0" err="1">
                <a:latin typeface="Arial"/>
                <a:ea typeface="Arial"/>
                <a:cs typeface="Arial"/>
                <a:sym typeface="Arial"/>
              </a:rPr>
              <a:t>re.findall</a:t>
            </a:r>
            <a:r>
              <a:rPr lang="en-US" kern="0">
                <a:latin typeface="Arial"/>
                <a:ea typeface="Arial"/>
                <a:cs typeface="Arial"/>
                <a:sym typeface="Arial"/>
              </a:rPr>
              <a:t>("programmers$", txt)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kern="0"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print(x)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kern="0">
                <a:latin typeface="Arial"/>
                <a:ea typeface="Arial"/>
                <a:cs typeface="Arial"/>
                <a:sym typeface="Arial"/>
              </a:rPr>
              <a:t>if x: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kern="0">
                <a:highlight>
                  <a:srgbClr val="FF00FF"/>
                </a:highlight>
                <a:latin typeface="Arial"/>
                <a:ea typeface="Arial"/>
                <a:cs typeface="Arial"/>
                <a:sym typeface="Arial"/>
              </a:rPr>
              <a:t>  print("Yes, the string ends with 'programmers'")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kern="0">
                <a:latin typeface="Arial"/>
                <a:ea typeface="Arial"/>
                <a:cs typeface="Arial"/>
                <a:sym typeface="Arial"/>
              </a:rPr>
              <a:t>else: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kern="0">
                <a:latin typeface="Arial"/>
                <a:ea typeface="Arial"/>
                <a:cs typeface="Arial"/>
                <a:sym typeface="Arial"/>
              </a:rPr>
              <a:t>  print("No match")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lang="en-US" kern="0">
              <a:latin typeface="Arial"/>
              <a:ea typeface="Arial"/>
              <a:cs typeface="Arial"/>
              <a:sym typeface="Arial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b="1" kern="0">
                <a:highlight>
                  <a:srgbClr val="00FFFF"/>
                </a:highlight>
                <a:latin typeface="Arial"/>
                <a:ea typeface="Arial"/>
                <a:cs typeface="Arial"/>
                <a:sym typeface="Arial"/>
              </a:rPr>
              <a:t>OUTPUT: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kern="0"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['programmers']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kern="0">
                <a:highlight>
                  <a:srgbClr val="FF00FF"/>
                </a:highlight>
                <a:latin typeface="Arial"/>
                <a:ea typeface="Arial"/>
                <a:cs typeface="Arial"/>
                <a:sym typeface="Arial"/>
              </a:rPr>
              <a:t>Yes, the string ends with 'programmers'</a:t>
            </a:r>
          </a:p>
        </p:txBody>
      </p:sp>
      <p:sp>
        <p:nvSpPr>
          <p:cNvPr id="28675" name="Rectangle 4">
            <a:extLst>
              <a:ext uri="{FF2B5EF4-FFF2-40B4-BE49-F238E27FC236}">
                <a16:creationId xmlns:a16="http://schemas.microsoft.com/office/drawing/2014/main" id="{76B1E20E-8FDF-43BB-98C9-59B09D654A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97038" y="4522788"/>
            <a:ext cx="141763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en-IN" altLang="en-US" b="1">
                <a:hlinkClick r:id="rId2" action="ppaction://hlinksldjump"/>
              </a:rPr>
              <a:t>&lt;return slide&gt; </a:t>
            </a:r>
            <a:endParaRPr lang="en-IN" altLang="en-US" b="1"/>
          </a:p>
        </p:txBody>
      </p:sp>
    </p:spTree>
    <p:extLst>
      <p:ext uri="{BB962C8B-B14F-4D97-AF65-F5344CB8AC3E}">
        <p14:creationId xmlns:p14="http://schemas.microsoft.com/office/powerpoint/2010/main" val="3763744393"/>
      </p:ext>
    </p:extLst>
  </p:cSld>
  <p:clrMapOvr>
    <a:masterClrMapping/>
  </p:clrMapOvr>
  <p:transition>
    <p:fade thruBlk="1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3F886AA-F205-439C-A718-025E60CC844B}"/>
              </a:ext>
            </a:extLst>
          </p:cNvPr>
          <p:cNvSpPr/>
          <p:nvPr/>
        </p:nvSpPr>
        <p:spPr>
          <a:xfrm>
            <a:off x="986011" y="516825"/>
            <a:ext cx="4572000" cy="3754874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kern="0">
                <a:latin typeface="Arial"/>
                <a:ea typeface="Arial"/>
                <a:cs typeface="Arial"/>
                <a:sym typeface="Arial"/>
              </a:rPr>
              <a:t>import re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lang="en-US" kern="0">
              <a:latin typeface="Arial"/>
              <a:ea typeface="Arial"/>
              <a:cs typeface="Arial"/>
              <a:sym typeface="Arial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kern="0">
                <a:latin typeface="Arial"/>
                <a:ea typeface="Arial"/>
                <a:cs typeface="Arial"/>
                <a:sym typeface="Arial"/>
              </a:rPr>
              <a:t>txt = "The rain in Spain falls mainly in the plain!"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lang="en-US" kern="0">
              <a:latin typeface="Arial"/>
              <a:ea typeface="Arial"/>
              <a:cs typeface="Arial"/>
              <a:sym typeface="Arial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kern="0">
                <a:latin typeface="Arial"/>
                <a:ea typeface="Arial"/>
                <a:cs typeface="Arial"/>
                <a:sym typeface="Arial"/>
              </a:rPr>
              <a:t>x = </a:t>
            </a:r>
            <a:r>
              <a:rPr lang="en-US" kern="0" err="1">
                <a:latin typeface="Arial"/>
                <a:ea typeface="Arial"/>
                <a:cs typeface="Arial"/>
                <a:sym typeface="Arial"/>
              </a:rPr>
              <a:t>re.findall</a:t>
            </a:r>
            <a:r>
              <a:rPr lang="en-US" kern="0">
                <a:latin typeface="Arial"/>
                <a:ea typeface="Arial"/>
                <a:cs typeface="Arial"/>
                <a:sym typeface="Arial"/>
              </a:rPr>
              <a:t>("</a:t>
            </a:r>
            <a:r>
              <a:rPr lang="en-US" kern="0" err="1">
                <a:latin typeface="Arial"/>
                <a:ea typeface="Arial"/>
                <a:cs typeface="Arial"/>
                <a:sym typeface="Arial"/>
              </a:rPr>
              <a:t>aix</a:t>
            </a:r>
            <a:r>
              <a:rPr lang="en-US" kern="0">
                <a:latin typeface="Arial"/>
                <a:ea typeface="Arial"/>
                <a:cs typeface="Arial"/>
                <a:sym typeface="Arial"/>
              </a:rPr>
              <a:t>*", txt)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lang="en-US" kern="0">
              <a:latin typeface="Arial"/>
              <a:ea typeface="Arial"/>
              <a:cs typeface="Arial"/>
              <a:sym typeface="Arial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kern="0"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print(x)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lang="en-US" kern="0">
              <a:latin typeface="Arial"/>
              <a:ea typeface="Arial"/>
              <a:cs typeface="Arial"/>
              <a:sym typeface="Arial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kern="0">
                <a:latin typeface="Arial"/>
                <a:ea typeface="Arial"/>
                <a:cs typeface="Arial"/>
                <a:sym typeface="Arial"/>
              </a:rPr>
              <a:t>if x: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kern="0"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en-US" kern="0">
                <a:highlight>
                  <a:srgbClr val="00FF00"/>
                </a:highlight>
                <a:latin typeface="Arial"/>
                <a:ea typeface="Arial"/>
                <a:cs typeface="Arial"/>
                <a:sym typeface="Arial"/>
              </a:rPr>
              <a:t>print("Yes, there is at least one match!")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kern="0">
                <a:latin typeface="Arial"/>
                <a:ea typeface="Arial"/>
                <a:cs typeface="Arial"/>
                <a:sym typeface="Arial"/>
              </a:rPr>
              <a:t>else: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kern="0">
                <a:latin typeface="Arial"/>
                <a:ea typeface="Arial"/>
                <a:cs typeface="Arial"/>
                <a:sym typeface="Arial"/>
              </a:rPr>
              <a:t>  print("No match")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lang="en-US" b="1" kern="0">
              <a:highlight>
                <a:srgbClr val="FF00FF"/>
              </a:highlight>
              <a:latin typeface="Arial"/>
              <a:ea typeface="Arial"/>
              <a:cs typeface="Arial"/>
              <a:sym typeface="Arial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b="1" kern="0">
                <a:highlight>
                  <a:srgbClr val="FF00FF"/>
                </a:highlight>
                <a:latin typeface="Arial"/>
                <a:ea typeface="Arial"/>
                <a:cs typeface="Arial"/>
                <a:sym typeface="Arial"/>
              </a:rPr>
              <a:t>OUTPUT: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lang="en-US" b="1" kern="0">
              <a:highlight>
                <a:srgbClr val="FF00FF"/>
              </a:highlight>
              <a:latin typeface="Arial"/>
              <a:ea typeface="Arial"/>
              <a:cs typeface="Arial"/>
              <a:sym typeface="Arial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kern="0"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['ai', 'ai', 'ai', 'ai']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kern="0">
                <a:highlight>
                  <a:srgbClr val="00FF00"/>
                </a:highlight>
                <a:latin typeface="Arial"/>
                <a:ea typeface="Arial"/>
                <a:cs typeface="Arial"/>
                <a:sym typeface="Arial"/>
              </a:rPr>
              <a:t>Yes, there is at least one match!</a:t>
            </a:r>
          </a:p>
        </p:txBody>
      </p:sp>
      <p:sp>
        <p:nvSpPr>
          <p:cNvPr id="29699" name="Rectangle 4">
            <a:extLst>
              <a:ext uri="{FF2B5EF4-FFF2-40B4-BE49-F238E27FC236}">
                <a16:creationId xmlns:a16="http://schemas.microsoft.com/office/drawing/2014/main" id="{A13DCDCF-5F74-48EA-8194-0EBF6601D7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57650" y="4625975"/>
            <a:ext cx="14160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en-IN" altLang="en-US" b="1">
                <a:hlinkClick r:id="rId2" action="ppaction://hlinksldjump"/>
              </a:rPr>
              <a:t>&lt;return slide&gt; </a:t>
            </a:r>
            <a:endParaRPr lang="en-IN" altLang="en-US" b="1"/>
          </a:p>
        </p:txBody>
      </p:sp>
    </p:spTree>
    <p:extLst>
      <p:ext uri="{BB962C8B-B14F-4D97-AF65-F5344CB8AC3E}">
        <p14:creationId xmlns:p14="http://schemas.microsoft.com/office/powerpoint/2010/main" val="2104569863"/>
      </p:ext>
    </p:extLst>
  </p:cSld>
  <p:clrMapOvr>
    <a:masterClrMapping/>
  </p:clrMapOvr>
  <p:transition>
    <p:fade thruBlk="1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656068C-352D-4E21-8556-2C7D8C328FAA}"/>
              </a:ext>
            </a:extLst>
          </p:cNvPr>
          <p:cNvSpPr/>
          <p:nvPr/>
        </p:nvSpPr>
        <p:spPr>
          <a:xfrm>
            <a:off x="490251" y="436032"/>
            <a:ext cx="4572000" cy="5755422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sz="1600" kern="0">
                <a:latin typeface="Arial"/>
                <a:ea typeface="Arial"/>
                <a:cs typeface="Arial"/>
                <a:sym typeface="Arial"/>
              </a:rPr>
              <a:t>import re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lang="en-US" sz="1600" kern="0">
              <a:latin typeface="Arial"/>
              <a:ea typeface="Arial"/>
              <a:cs typeface="Arial"/>
              <a:sym typeface="Arial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sz="1600" kern="0">
                <a:latin typeface="Arial"/>
                <a:ea typeface="Arial"/>
                <a:cs typeface="Arial"/>
                <a:sym typeface="Arial"/>
              </a:rPr>
              <a:t>txt = "The rain in Spain falls mainly in the plain!"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lang="en-US" sz="1600" kern="0">
              <a:latin typeface="Arial"/>
              <a:ea typeface="Arial"/>
              <a:cs typeface="Arial"/>
              <a:sym typeface="Arial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sz="1600" kern="0">
                <a:latin typeface="Arial"/>
                <a:ea typeface="Arial"/>
                <a:cs typeface="Arial"/>
                <a:sym typeface="Arial"/>
              </a:rPr>
              <a:t>#Check if the string contains "ai" followed by 1 or more "x" characters: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lang="en-US" sz="1600" kern="0">
              <a:latin typeface="Arial"/>
              <a:ea typeface="Arial"/>
              <a:cs typeface="Arial"/>
              <a:sym typeface="Arial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sz="1600" kern="0">
                <a:latin typeface="Arial"/>
                <a:ea typeface="Arial"/>
                <a:cs typeface="Arial"/>
                <a:sym typeface="Arial"/>
              </a:rPr>
              <a:t>x = </a:t>
            </a:r>
            <a:r>
              <a:rPr lang="en-US" sz="1600" kern="0" err="1">
                <a:latin typeface="Arial"/>
                <a:ea typeface="Arial"/>
                <a:cs typeface="Arial"/>
                <a:sym typeface="Arial"/>
              </a:rPr>
              <a:t>re.findall</a:t>
            </a:r>
            <a:r>
              <a:rPr lang="en-US" sz="1600" kern="0">
                <a:latin typeface="Arial"/>
                <a:ea typeface="Arial"/>
                <a:cs typeface="Arial"/>
                <a:sym typeface="Arial"/>
              </a:rPr>
              <a:t>("</a:t>
            </a:r>
            <a:r>
              <a:rPr lang="en-US" sz="1600" kern="0" err="1">
                <a:latin typeface="Arial"/>
                <a:ea typeface="Arial"/>
                <a:cs typeface="Arial"/>
                <a:sym typeface="Arial"/>
              </a:rPr>
              <a:t>aix</a:t>
            </a:r>
            <a:r>
              <a:rPr lang="en-US" sz="1600" kern="0">
                <a:latin typeface="Arial"/>
                <a:ea typeface="Arial"/>
                <a:cs typeface="Arial"/>
                <a:sym typeface="Arial"/>
              </a:rPr>
              <a:t>+", txt)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lang="en-US" sz="1600" kern="0">
              <a:latin typeface="Arial"/>
              <a:ea typeface="Arial"/>
              <a:cs typeface="Arial"/>
              <a:sym typeface="Arial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sz="1600" kern="0">
                <a:highlight>
                  <a:srgbClr val="00FFFF"/>
                </a:highlight>
                <a:latin typeface="Arial"/>
                <a:ea typeface="Arial"/>
                <a:cs typeface="Arial"/>
                <a:sym typeface="Arial"/>
              </a:rPr>
              <a:t>print(x)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lang="en-US" sz="1600" kern="0">
              <a:latin typeface="Arial"/>
              <a:ea typeface="Arial"/>
              <a:cs typeface="Arial"/>
              <a:sym typeface="Arial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sz="1600" kern="0">
                <a:latin typeface="Arial"/>
                <a:ea typeface="Arial"/>
                <a:cs typeface="Arial"/>
                <a:sym typeface="Arial"/>
              </a:rPr>
              <a:t>if x: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sz="1600" kern="0">
                <a:latin typeface="Arial"/>
                <a:ea typeface="Arial"/>
                <a:cs typeface="Arial"/>
                <a:sym typeface="Arial"/>
              </a:rPr>
              <a:t>  print("Yes, there is at least one match!")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sz="1600" kern="0">
                <a:latin typeface="Arial"/>
                <a:ea typeface="Arial"/>
                <a:cs typeface="Arial"/>
                <a:sym typeface="Arial"/>
              </a:rPr>
              <a:t>else: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sz="1600" kern="0"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en-US" sz="1600" kern="0">
                <a:highlight>
                  <a:srgbClr val="FF00FF"/>
                </a:highlight>
                <a:latin typeface="Arial"/>
                <a:ea typeface="Arial"/>
                <a:cs typeface="Arial"/>
                <a:sym typeface="Arial"/>
              </a:rPr>
              <a:t>print("No match")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lang="en-US" sz="1600" kern="0">
              <a:latin typeface="Arial"/>
              <a:ea typeface="Arial"/>
              <a:cs typeface="Arial"/>
              <a:sym typeface="Arial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sz="1600" b="1" kern="0"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OUTPUT: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sz="1600" kern="0">
                <a:highlight>
                  <a:srgbClr val="00FFFF"/>
                </a:highlight>
                <a:latin typeface="Arial"/>
                <a:ea typeface="Arial"/>
                <a:cs typeface="Arial"/>
                <a:sym typeface="Arial"/>
              </a:rPr>
              <a:t>[]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sz="1600" kern="0">
                <a:highlight>
                  <a:srgbClr val="FF00FF"/>
                </a:highlight>
                <a:latin typeface="Arial"/>
                <a:ea typeface="Arial"/>
                <a:cs typeface="Arial"/>
                <a:sym typeface="Arial"/>
              </a:rPr>
              <a:t>No match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lang="en-US" sz="1600" kern="0">
              <a:latin typeface="Arial"/>
              <a:ea typeface="Arial"/>
              <a:cs typeface="Arial"/>
              <a:sym typeface="Arial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lang="en-US" sz="1600" kern="0">
              <a:latin typeface="Arial"/>
              <a:ea typeface="Arial"/>
              <a:cs typeface="Arial"/>
              <a:sym typeface="Arial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lang="en-US" sz="1600" kern="0">
              <a:latin typeface="Arial"/>
              <a:ea typeface="Arial"/>
              <a:cs typeface="Arial"/>
              <a:sym typeface="Arial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lang="en-US" sz="1600" kern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23" name="Rectangle 3">
            <a:extLst>
              <a:ext uri="{FF2B5EF4-FFF2-40B4-BE49-F238E27FC236}">
                <a16:creationId xmlns:a16="http://schemas.microsoft.com/office/drawing/2014/main" id="{1F7EA996-1C44-466B-8B5A-24A4D0CF7E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98963" y="4706938"/>
            <a:ext cx="141763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en-IN" altLang="en-US" b="1">
                <a:hlinkClick r:id="rId2" action="ppaction://hlinksldjump"/>
              </a:rPr>
              <a:t>&lt;return slide&gt; </a:t>
            </a:r>
            <a:endParaRPr lang="en-IN" altLang="en-US" b="1"/>
          </a:p>
        </p:txBody>
      </p:sp>
    </p:spTree>
    <p:extLst>
      <p:ext uri="{BB962C8B-B14F-4D97-AF65-F5344CB8AC3E}">
        <p14:creationId xmlns:p14="http://schemas.microsoft.com/office/powerpoint/2010/main" val="3262586266"/>
      </p:ext>
    </p:extLst>
  </p:cSld>
  <p:clrMapOvr>
    <a:masterClrMapping/>
  </p:clrMapOvr>
  <p:transition>
    <p:fade thruBlk="1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6BE3B8A-7F97-4E2F-A7C9-53A70C416FAC}"/>
              </a:ext>
            </a:extLst>
          </p:cNvPr>
          <p:cNvSpPr/>
          <p:nvPr/>
        </p:nvSpPr>
        <p:spPr>
          <a:xfrm>
            <a:off x="842789" y="324981"/>
            <a:ext cx="6769865" cy="5509200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sz="1600" kern="0">
                <a:latin typeface="Arial"/>
                <a:ea typeface="Arial"/>
                <a:cs typeface="Arial"/>
                <a:sym typeface="Arial"/>
              </a:rPr>
              <a:t>import re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sz="1600" kern="0">
                <a:latin typeface="Arial"/>
                <a:ea typeface="Arial"/>
                <a:cs typeface="Arial"/>
                <a:sym typeface="Arial"/>
              </a:rPr>
              <a:t>txt = "The rain in Spain falls mainly in the plain!"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sz="1600" kern="0">
                <a:latin typeface="Arial"/>
                <a:ea typeface="Arial"/>
                <a:cs typeface="Arial"/>
                <a:sym typeface="Arial"/>
              </a:rPr>
              <a:t>#Check if the string contains "a" followed by exactly two "l" characters: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sz="1600" kern="0">
                <a:highlight>
                  <a:srgbClr val="00FF00"/>
                </a:highlight>
                <a:latin typeface="Arial"/>
                <a:ea typeface="Arial"/>
                <a:cs typeface="Arial"/>
                <a:sym typeface="Arial"/>
              </a:rPr>
              <a:t>x = </a:t>
            </a:r>
            <a:r>
              <a:rPr lang="en-US" sz="1600" kern="0" err="1">
                <a:highlight>
                  <a:srgbClr val="00FF00"/>
                </a:highlight>
                <a:latin typeface="Arial"/>
                <a:ea typeface="Arial"/>
                <a:cs typeface="Arial"/>
                <a:sym typeface="Arial"/>
              </a:rPr>
              <a:t>re.findall</a:t>
            </a:r>
            <a:r>
              <a:rPr lang="en-US" sz="1600" kern="0">
                <a:highlight>
                  <a:srgbClr val="00FF00"/>
                </a:highlight>
                <a:latin typeface="Arial"/>
                <a:ea typeface="Arial"/>
                <a:cs typeface="Arial"/>
                <a:sym typeface="Arial"/>
              </a:rPr>
              <a:t>("al{2}", txt)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sz="1600" kern="0">
                <a:highlight>
                  <a:srgbClr val="00FF00"/>
                </a:highlight>
                <a:latin typeface="Arial"/>
                <a:ea typeface="Arial"/>
                <a:cs typeface="Arial"/>
                <a:sym typeface="Arial"/>
              </a:rPr>
              <a:t>print(x)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sz="1600" kern="0">
                <a:latin typeface="Arial"/>
                <a:ea typeface="Arial"/>
                <a:cs typeface="Arial"/>
                <a:sym typeface="Arial"/>
              </a:rPr>
              <a:t>if x: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sz="1600" kern="0">
                <a:highlight>
                  <a:srgbClr val="00FFFF"/>
                </a:highlight>
                <a:latin typeface="Arial"/>
                <a:ea typeface="Arial"/>
                <a:cs typeface="Arial"/>
                <a:sym typeface="Arial"/>
              </a:rPr>
              <a:t>  print("Yes, there is at least one match!")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sz="1600" kern="0">
                <a:latin typeface="Arial"/>
                <a:ea typeface="Arial"/>
                <a:cs typeface="Arial"/>
                <a:sym typeface="Arial"/>
              </a:rPr>
              <a:t>else: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sz="1600" kern="0">
                <a:latin typeface="Arial"/>
                <a:ea typeface="Arial"/>
                <a:cs typeface="Arial"/>
                <a:sym typeface="Arial"/>
              </a:rPr>
              <a:t>  print("No match")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lang="en-US" sz="1600" kern="0">
              <a:latin typeface="Arial"/>
              <a:ea typeface="Arial"/>
              <a:cs typeface="Arial"/>
              <a:sym typeface="Arial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sz="1600" b="1" kern="0"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OUTPUT: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sz="1600" kern="0">
                <a:highlight>
                  <a:srgbClr val="00FF00"/>
                </a:highlight>
                <a:latin typeface="Arial"/>
                <a:ea typeface="Arial"/>
                <a:cs typeface="Arial"/>
                <a:sym typeface="Arial"/>
              </a:rPr>
              <a:t>['all']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sz="1600" kern="0">
                <a:highlight>
                  <a:srgbClr val="00FFFF"/>
                </a:highlight>
                <a:latin typeface="Arial"/>
                <a:ea typeface="Arial"/>
                <a:cs typeface="Arial"/>
                <a:sym typeface="Arial"/>
              </a:rPr>
              <a:t>Yes, there is at least one match!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lang="en-US" sz="1600" kern="0">
              <a:highlight>
                <a:srgbClr val="00FFFF"/>
              </a:highlight>
              <a:latin typeface="Arial"/>
              <a:ea typeface="Arial"/>
              <a:cs typeface="Arial"/>
              <a:sym typeface="Arial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lang="en-US" sz="1600" kern="0">
              <a:highlight>
                <a:srgbClr val="00FFFF"/>
              </a:highlight>
              <a:latin typeface="Arial"/>
              <a:ea typeface="Arial"/>
              <a:cs typeface="Arial"/>
              <a:sym typeface="Arial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lang="en-US" sz="1600" kern="0">
              <a:highlight>
                <a:srgbClr val="00FFFF"/>
              </a:highlight>
              <a:latin typeface="Arial"/>
              <a:ea typeface="Arial"/>
              <a:cs typeface="Arial"/>
              <a:sym typeface="Arial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lang="en-US" sz="1600" kern="0">
              <a:highlight>
                <a:srgbClr val="00FFFF"/>
              </a:highlight>
              <a:latin typeface="Arial"/>
              <a:ea typeface="Arial"/>
              <a:cs typeface="Arial"/>
              <a:sym typeface="Arial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lang="en-US" sz="1600" kern="0">
              <a:highlight>
                <a:srgbClr val="00FFFF"/>
              </a:highlight>
              <a:latin typeface="Arial"/>
              <a:ea typeface="Arial"/>
              <a:cs typeface="Arial"/>
              <a:sym typeface="Arial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lang="en-US" sz="1600" kern="0">
              <a:highlight>
                <a:srgbClr val="00FFFF"/>
              </a:highlight>
              <a:latin typeface="Arial"/>
              <a:ea typeface="Arial"/>
              <a:cs typeface="Arial"/>
              <a:sym typeface="Arial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lang="en-US" sz="1600" kern="0">
              <a:highlight>
                <a:srgbClr val="00FFFF"/>
              </a:highlight>
              <a:latin typeface="Arial"/>
              <a:ea typeface="Arial"/>
              <a:cs typeface="Arial"/>
              <a:sym typeface="Arial"/>
              <a:hlinkClick r:id="rId2" action="ppaction://hlinksldjump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sz="1600" b="1" kern="0">
                <a:latin typeface="Arial"/>
                <a:ea typeface="Arial"/>
                <a:cs typeface="Arial"/>
                <a:sym typeface="Arial"/>
                <a:hlinkClick r:id="rId2" action="ppaction://hlinksldjump"/>
              </a:rPr>
              <a:t>&lt;return slide&gt; </a:t>
            </a:r>
            <a:endParaRPr lang="en-US" sz="1600" b="1" kern="0">
              <a:latin typeface="Arial"/>
              <a:ea typeface="Arial"/>
              <a:cs typeface="Arial"/>
              <a:sym typeface="Arial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lang="en-US" sz="1600" kern="0"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81484451"/>
      </p:ext>
    </p:extLst>
  </p:cSld>
  <p:clrMapOvr>
    <a:masterClrMapping/>
  </p:clrMapOvr>
  <p:transition>
    <p:fade thruBlk="1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BC5ECD0-4B2B-4AE4-B56D-7DA466D7C088}"/>
              </a:ext>
            </a:extLst>
          </p:cNvPr>
          <p:cNvSpPr/>
          <p:nvPr/>
        </p:nvSpPr>
        <p:spPr>
          <a:xfrm>
            <a:off x="765672" y="215694"/>
            <a:ext cx="6571562" cy="5262979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sz="1600" kern="0">
                <a:latin typeface="Arial"/>
                <a:ea typeface="Arial"/>
                <a:cs typeface="Arial"/>
                <a:sym typeface="Arial"/>
              </a:rPr>
              <a:t>import re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lang="en-US" sz="1600" kern="0">
              <a:latin typeface="Arial"/>
              <a:ea typeface="Arial"/>
              <a:cs typeface="Arial"/>
              <a:sym typeface="Arial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sz="1600" kern="0">
                <a:latin typeface="Arial"/>
                <a:ea typeface="Arial"/>
                <a:cs typeface="Arial"/>
                <a:sym typeface="Arial"/>
              </a:rPr>
              <a:t>txt = "In Python code, a string is a sequence of Unicode characters"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lang="en-US" sz="1600" kern="0">
              <a:latin typeface="Arial"/>
              <a:ea typeface="Arial"/>
              <a:cs typeface="Arial"/>
              <a:sym typeface="Arial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sz="1600" kern="0">
                <a:latin typeface="Arial"/>
                <a:ea typeface="Arial"/>
                <a:cs typeface="Arial"/>
                <a:sym typeface="Arial"/>
              </a:rPr>
              <a:t>#Check if the string contains either “code" or “char":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lang="en-US" sz="1600" kern="0">
              <a:latin typeface="Arial"/>
              <a:ea typeface="Arial"/>
              <a:cs typeface="Arial"/>
              <a:sym typeface="Arial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sz="1600" kern="0">
                <a:highlight>
                  <a:srgbClr val="00FFFF"/>
                </a:highlight>
                <a:latin typeface="Arial"/>
                <a:ea typeface="Arial"/>
                <a:cs typeface="Arial"/>
                <a:sym typeface="Arial"/>
              </a:rPr>
              <a:t>x = </a:t>
            </a:r>
            <a:r>
              <a:rPr lang="en-US" sz="1600" kern="0" err="1">
                <a:highlight>
                  <a:srgbClr val="00FFFF"/>
                </a:highlight>
                <a:latin typeface="Arial"/>
                <a:ea typeface="Arial"/>
                <a:cs typeface="Arial"/>
                <a:sym typeface="Arial"/>
              </a:rPr>
              <a:t>re.findall</a:t>
            </a:r>
            <a:r>
              <a:rPr lang="en-US" sz="1600" kern="0">
                <a:highlight>
                  <a:srgbClr val="00FFFF"/>
                </a:highlight>
                <a:latin typeface="Arial"/>
                <a:ea typeface="Arial"/>
                <a:cs typeface="Arial"/>
                <a:sym typeface="Arial"/>
              </a:rPr>
              <a:t>("</a:t>
            </a:r>
            <a:r>
              <a:rPr lang="en-US" sz="1600" kern="0" err="1">
                <a:highlight>
                  <a:srgbClr val="00FFFF"/>
                </a:highlight>
                <a:latin typeface="Arial"/>
                <a:ea typeface="Arial"/>
                <a:cs typeface="Arial"/>
                <a:sym typeface="Arial"/>
              </a:rPr>
              <a:t>code|char</a:t>
            </a:r>
            <a:r>
              <a:rPr lang="en-US" sz="1600" kern="0">
                <a:highlight>
                  <a:srgbClr val="00FFFF"/>
                </a:highlight>
                <a:latin typeface="Arial"/>
                <a:ea typeface="Arial"/>
                <a:cs typeface="Arial"/>
                <a:sym typeface="Arial"/>
              </a:rPr>
              <a:t>", txt)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lang="en-US" sz="1600" kern="0">
              <a:highlight>
                <a:srgbClr val="00FFFF"/>
              </a:highlight>
              <a:latin typeface="Arial"/>
              <a:ea typeface="Arial"/>
              <a:cs typeface="Arial"/>
              <a:sym typeface="Arial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sz="1600" kern="0">
                <a:highlight>
                  <a:srgbClr val="00FFFF"/>
                </a:highlight>
                <a:latin typeface="Arial"/>
                <a:ea typeface="Arial"/>
                <a:cs typeface="Arial"/>
                <a:sym typeface="Arial"/>
              </a:rPr>
              <a:t>print(x)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lang="en-US" sz="1600" kern="0">
              <a:latin typeface="Arial"/>
              <a:ea typeface="Arial"/>
              <a:cs typeface="Arial"/>
              <a:sym typeface="Arial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sz="1600" kern="0">
                <a:latin typeface="Arial"/>
                <a:ea typeface="Arial"/>
                <a:cs typeface="Arial"/>
                <a:sym typeface="Arial"/>
              </a:rPr>
              <a:t>if x: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sz="1600" kern="0">
                <a:highlight>
                  <a:srgbClr val="00FF00"/>
                </a:highlight>
                <a:latin typeface="Arial"/>
                <a:ea typeface="Arial"/>
                <a:cs typeface="Arial"/>
                <a:sym typeface="Arial"/>
              </a:rPr>
              <a:t>  print("Yes, there is at least one match!")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sz="1600" kern="0">
                <a:latin typeface="Arial"/>
                <a:ea typeface="Arial"/>
                <a:cs typeface="Arial"/>
                <a:sym typeface="Arial"/>
              </a:rPr>
              <a:t>else: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sz="1600" kern="0">
                <a:latin typeface="Arial"/>
                <a:ea typeface="Arial"/>
                <a:cs typeface="Arial"/>
                <a:sym typeface="Arial"/>
              </a:rPr>
              <a:t>  print("No match")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lang="en-US" sz="1600" kern="0">
              <a:latin typeface="Arial"/>
              <a:ea typeface="Arial"/>
              <a:cs typeface="Arial"/>
              <a:sym typeface="Arial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lang="en-US" sz="1600" kern="0">
              <a:latin typeface="Arial"/>
              <a:ea typeface="Arial"/>
              <a:cs typeface="Arial"/>
              <a:sym typeface="Arial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sz="1600" b="1" kern="0">
                <a:latin typeface="Arial"/>
                <a:ea typeface="Arial"/>
                <a:cs typeface="Arial"/>
                <a:sym typeface="Arial"/>
              </a:rPr>
              <a:t>OUTPUT: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sz="1600" kern="0">
                <a:highlight>
                  <a:srgbClr val="00FFFF"/>
                </a:highlight>
                <a:latin typeface="Arial"/>
                <a:ea typeface="Arial"/>
                <a:cs typeface="Arial"/>
                <a:sym typeface="Arial"/>
              </a:rPr>
              <a:t>['code', 'code', 'char']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sz="1600" kern="0">
                <a:highlight>
                  <a:srgbClr val="00FF00"/>
                </a:highlight>
                <a:latin typeface="Arial"/>
                <a:ea typeface="Arial"/>
                <a:cs typeface="Arial"/>
                <a:sym typeface="Arial"/>
              </a:rPr>
              <a:t>Yes, there is at least one match!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lang="en-US" sz="1600" kern="0">
              <a:latin typeface="Arial"/>
              <a:ea typeface="Arial"/>
              <a:cs typeface="Arial"/>
              <a:sym typeface="Arial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lang="en-US" sz="1600" kern="0"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51999090"/>
      </p:ext>
    </p:extLst>
  </p:cSld>
  <p:clrMapOvr>
    <a:masterClrMapping/>
  </p:clrMapOvr>
  <p:transition>
    <p:fade thruBlk="1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>
            <a:extLst>
              <a:ext uri="{FF2B5EF4-FFF2-40B4-BE49-F238E27FC236}">
                <a16:creationId xmlns:a16="http://schemas.microsoft.com/office/drawing/2014/main" id="{5187A653-C078-48FB-A288-4E4C739351F5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>
          <a:xfrm>
            <a:off x="203200" y="1627188"/>
            <a:ext cx="1712913" cy="857250"/>
          </a:xfrm>
        </p:spPr>
        <p:txBody>
          <a:bodyPr/>
          <a:lstStyle/>
          <a:p>
            <a:pPr eaLnBrk="1" hangingPunct="1"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Font typeface="Montserrat" charset="0"/>
              <a:buNone/>
            </a:pPr>
            <a:r>
              <a:rPr lang="en-IN" altLang="en-US" sz="2000" b="1">
                <a:solidFill>
                  <a:srgbClr val="FFFFFF"/>
                </a:solidFill>
                <a:latin typeface="Montserrat" charset="0"/>
                <a:cs typeface="Montserrat" charset="0"/>
                <a:sym typeface="Montserrat" charset="0"/>
              </a:rPr>
              <a:t>Regular Expression</a:t>
            </a:r>
            <a:br>
              <a:rPr lang="en-IN" altLang="en-US" sz="2000" b="1">
                <a:solidFill>
                  <a:srgbClr val="FFFFFF"/>
                </a:solidFill>
                <a:latin typeface="Montserrat" charset="0"/>
                <a:cs typeface="Montserrat" charset="0"/>
                <a:sym typeface="Montserrat" charset="0"/>
              </a:rPr>
            </a:br>
            <a:endParaRPr lang="en-IN" altLang="en-US" sz="2000" b="1">
              <a:solidFill>
                <a:srgbClr val="FFFFFF"/>
              </a:solidFill>
              <a:latin typeface="Montserrat" charset="0"/>
              <a:cs typeface="Montserrat" charset="0"/>
              <a:sym typeface="Montserrat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C0023A-1172-4E3C-BF57-D400553B7F28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2410949" y="596705"/>
            <a:ext cx="6529851" cy="1459108"/>
          </a:xfrm>
        </p:spPr>
        <p:txBody>
          <a:bodyPr/>
          <a:lstStyle/>
          <a:p>
            <a:pPr algn="just" eaLnBrk="1" fontAlgn="auto" hangingPunct="1">
              <a:buClr>
                <a:schemeClr val="accent3"/>
              </a:buClr>
              <a:buFont typeface="Roboto"/>
              <a:buChar char="▸"/>
              <a:defRPr/>
            </a:pPr>
            <a:r>
              <a:rPr lang="en-US" sz="2000" i="1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Regular Expressions, often shortened as regex, are a sequence of characters used to check whether a pattern exists in a given text (string) or not.</a:t>
            </a:r>
          </a:p>
          <a:p>
            <a:pPr marL="76200" indent="0" algn="just" eaLnBrk="1" fontAlgn="auto" hangingPunct="1">
              <a:buClr>
                <a:schemeClr val="accent3"/>
              </a:buClr>
              <a:buNone/>
              <a:defRPr/>
            </a:pPr>
            <a:endParaRPr lang="en-US" sz="2000">
              <a:solidFill>
                <a:srgbClr val="0070C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76200" indent="0" algn="just" eaLnBrk="1" fontAlgn="auto" hangingPunct="1">
              <a:buClr>
                <a:schemeClr val="accent3"/>
              </a:buClr>
              <a:buNone/>
              <a:defRPr/>
            </a:pPr>
            <a:r>
              <a:rPr lang="en-US" sz="2000">
                <a:solidFill>
                  <a:srgbClr val="0070C0"/>
                </a:solidFill>
                <a:latin typeface="+mn-lt"/>
                <a:ea typeface="Roboto"/>
                <a:cs typeface="Roboto"/>
                <a:sym typeface="Roboto"/>
              </a:rPr>
              <a:t>Example:</a:t>
            </a:r>
          </a:p>
          <a:p>
            <a:pPr marL="76200" indent="0" algn="just" eaLnBrk="1" fontAlgn="auto" hangingPunct="1">
              <a:buClr>
                <a:schemeClr val="accent3"/>
              </a:buClr>
              <a:buNone/>
              <a:defRPr/>
            </a:pPr>
            <a:r>
              <a:rPr lang="en-US" sz="2800">
                <a:solidFill>
                  <a:srgbClr val="C00000"/>
                </a:solidFill>
                <a:latin typeface="+mn-lt"/>
                <a:ea typeface="Roboto"/>
                <a:cs typeface="Roboto"/>
                <a:sym typeface="Roboto"/>
              </a:rPr>
              <a:t>                        ^a...s$</a:t>
            </a:r>
          </a:p>
          <a:p>
            <a:pPr marL="76200" indent="0" algn="just" eaLnBrk="1" fontAlgn="auto" hangingPunct="1">
              <a:buClr>
                <a:schemeClr val="accent3"/>
              </a:buClr>
              <a:buNone/>
              <a:defRPr/>
            </a:pPr>
            <a:r>
              <a:rPr lang="en-US" sz="2000">
                <a:solidFill>
                  <a:srgbClr val="0070C0"/>
                </a:solidFill>
                <a:latin typeface="+mn-lt"/>
                <a:ea typeface="Roboto"/>
                <a:cs typeface="Roboto"/>
                <a:sym typeface="Roboto"/>
              </a:rPr>
              <a:t>The above code defines a </a:t>
            </a:r>
            <a:r>
              <a:rPr lang="en-US" sz="2000" err="1">
                <a:solidFill>
                  <a:srgbClr val="0070C0"/>
                </a:solidFill>
                <a:latin typeface="+mn-lt"/>
                <a:ea typeface="Roboto"/>
                <a:cs typeface="Roboto"/>
                <a:sym typeface="Roboto"/>
              </a:rPr>
              <a:t>RegEx</a:t>
            </a:r>
            <a:r>
              <a:rPr lang="en-US" sz="2000">
                <a:solidFill>
                  <a:srgbClr val="0070C0"/>
                </a:solidFill>
                <a:latin typeface="+mn-lt"/>
                <a:ea typeface="Roboto"/>
                <a:cs typeface="Roboto"/>
                <a:sym typeface="Roboto"/>
              </a:rPr>
              <a:t> pattern. The pattern is: </a:t>
            </a:r>
            <a:r>
              <a:rPr lang="en-US" sz="2000" b="1">
                <a:solidFill>
                  <a:srgbClr val="00B050"/>
                </a:solidFill>
                <a:latin typeface="+mn-lt"/>
                <a:ea typeface="Roboto"/>
                <a:cs typeface="Roboto"/>
                <a:sym typeface="Roboto"/>
              </a:rPr>
              <a:t>any five letter string starting with a and ending with s.</a:t>
            </a:r>
          </a:p>
        </p:txBody>
      </p:sp>
    </p:spTree>
  </p:cSld>
  <p:clrMapOvr>
    <a:masterClrMapping/>
  </p:clrMapOvr>
  <p:transition>
    <p:fade thruBlk="1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4BA1139-BBD4-48A8-AA28-7CE82AF404C9}"/>
              </a:ext>
            </a:extLst>
          </p:cNvPr>
          <p:cNvSpPr/>
          <p:nvPr/>
        </p:nvSpPr>
        <p:spPr>
          <a:xfrm>
            <a:off x="165253" y="347908"/>
            <a:ext cx="8813494" cy="5232202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sz="2000" kern="0">
                <a:highlight>
                  <a:srgbClr val="FF0066"/>
                </a:highlight>
                <a:latin typeface="Arial"/>
                <a:ea typeface="Arial"/>
                <a:cs typeface="Arial"/>
                <a:sym typeface="Arial"/>
              </a:rPr>
              <a:t>The search() Function:  </a:t>
            </a:r>
            <a:r>
              <a:rPr lang="en-US" sz="2000" i="1" kern="0">
                <a:solidFill>
                  <a:srgbClr val="FF0066"/>
                </a:solidFill>
                <a:latin typeface="Arial"/>
                <a:ea typeface="Arial"/>
                <a:cs typeface="Arial"/>
                <a:sym typeface="Arial"/>
              </a:rPr>
              <a:t>The search() function searches the string for a match, and </a:t>
            </a:r>
            <a:r>
              <a:rPr lang="en-US" sz="2000" i="1" kern="0">
                <a:solidFill>
                  <a:srgbClr val="FF0066"/>
                </a:solidFill>
                <a:highlight>
                  <a:srgbClr val="00FF00"/>
                </a:highlight>
                <a:latin typeface="Arial"/>
                <a:ea typeface="Arial"/>
                <a:cs typeface="Arial"/>
                <a:sym typeface="Arial"/>
              </a:rPr>
              <a:t>returns a Match object </a:t>
            </a:r>
            <a:r>
              <a:rPr lang="en-US" sz="2000" i="1" kern="0">
                <a:solidFill>
                  <a:srgbClr val="FF0066"/>
                </a:solidFill>
                <a:latin typeface="Arial"/>
                <a:ea typeface="Arial"/>
                <a:cs typeface="Arial"/>
                <a:sym typeface="Arial"/>
              </a:rPr>
              <a:t>if there is a match.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lang="en-US" kern="0">
              <a:latin typeface="Arial"/>
              <a:ea typeface="Arial"/>
              <a:cs typeface="Arial"/>
              <a:sym typeface="Arial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b="1" kern="0">
                <a:latin typeface="Arial"/>
                <a:ea typeface="Arial"/>
                <a:cs typeface="Arial"/>
                <a:sym typeface="Arial"/>
              </a:rPr>
              <a:t>If there is more than one match, only the first occurrence of the match will be returned: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lang="en-US" b="1" kern="0">
              <a:latin typeface="Arial"/>
              <a:ea typeface="Arial"/>
              <a:cs typeface="Arial"/>
              <a:sym typeface="Arial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kern="0">
                <a:latin typeface="Arial"/>
                <a:ea typeface="Arial"/>
                <a:cs typeface="Arial"/>
                <a:sym typeface="Arial"/>
              </a:rPr>
              <a:t>import re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kern="0">
                <a:latin typeface="Arial"/>
                <a:ea typeface="Arial"/>
                <a:cs typeface="Arial"/>
                <a:sym typeface="Arial"/>
              </a:rPr>
              <a:t>txt = "I use Python Prog"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kern="0"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x = </a:t>
            </a:r>
            <a:r>
              <a:rPr lang="en-US" kern="0" err="1"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re.search</a:t>
            </a:r>
            <a:r>
              <a:rPr lang="en-US" kern="0"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(“  ", txt)  #search the white space in the txt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kern="0"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print(x)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kern="0">
                <a:highlight>
                  <a:srgbClr val="00FFFF"/>
                </a:highlight>
                <a:latin typeface="Arial"/>
                <a:ea typeface="Arial"/>
                <a:cs typeface="Arial"/>
                <a:sym typeface="Arial"/>
              </a:rPr>
              <a:t>print("The first white-space character is located in position:", </a:t>
            </a:r>
            <a:r>
              <a:rPr lang="en-US" kern="0" err="1">
                <a:highlight>
                  <a:srgbClr val="00FFFF"/>
                </a:highlight>
                <a:latin typeface="Arial"/>
                <a:ea typeface="Arial"/>
                <a:cs typeface="Arial"/>
                <a:sym typeface="Arial"/>
              </a:rPr>
              <a:t>x.start</a:t>
            </a:r>
            <a:r>
              <a:rPr lang="en-US" kern="0">
                <a:highlight>
                  <a:srgbClr val="00FFFF"/>
                </a:highlight>
                <a:latin typeface="Arial"/>
                <a:ea typeface="Arial"/>
                <a:cs typeface="Arial"/>
                <a:sym typeface="Arial"/>
              </a:rPr>
              <a:t>())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lang="en-US" kern="0">
              <a:latin typeface="Arial"/>
              <a:ea typeface="Arial"/>
              <a:cs typeface="Arial"/>
              <a:sym typeface="Arial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lang="en-US" kern="0">
              <a:latin typeface="Arial"/>
              <a:ea typeface="Arial"/>
              <a:cs typeface="Arial"/>
              <a:sym typeface="Arial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lang="en-US" kern="0">
              <a:latin typeface="Arial"/>
              <a:ea typeface="Arial"/>
              <a:cs typeface="Arial"/>
              <a:sym typeface="Arial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b="1" kern="0">
                <a:highlight>
                  <a:srgbClr val="FF0066"/>
                </a:highlight>
                <a:latin typeface="Arial"/>
                <a:ea typeface="Arial"/>
                <a:cs typeface="Arial"/>
                <a:sym typeface="Arial"/>
              </a:rPr>
              <a:t>OUTPUT:</a:t>
            </a:r>
            <a:br>
              <a:rPr lang="en-US" kern="0">
                <a:latin typeface="Arial"/>
                <a:ea typeface="Arial"/>
                <a:cs typeface="Arial"/>
                <a:sym typeface="Arial"/>
              </a:rPr>
            </a:br>
            <a:r>
              <a:rPr lang="en-US" kern="0"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&lt;</a:t>
            </a:r>
            <a:r>
              <a:rPr lang="en-US" kern="0" err="1"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re.Match</a:t>
            </a:r>
            <a:r>
              <a:rPr lang="en-US" kern="0"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 object; span=(1, 2), match=' '&gt;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kern="0">
                <a:highlight>
                  <a:srgbClr val="00FFFF"/>
                </a:highlight>
                <a:latin typeface="Arial"/>
                <a:ea typeface="Arial"/>
                <a:cs typeface="Arial"/>
                <a:sym typeface="Arial"/>
              </a:rPr>
              <a:t>The first white-space character is located in position: 1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lang="en-US" kern="0">
              <a:latin typeface="Arial"/>
              <a:ea typeface="Arial"/>
              <a:cs typeface="Arial"/>
              <a:sym typeface="Arial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lang="en-US" b="1" kern="0">
              <a:latin typeface="Arial"/>
              <a:ea typeface="Arial"/>
              <a:cs typeface="Arial"/>
              <a:sym typeface="Arial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lang="en-US" b="1" kern="0">
              <a:latin typeface="Arial"/>
              <a:ea typeface="Arial"/>
              <a:cs typeface="Arial"/>
              <a:sym typeface="Arial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lang="en-US" b="1" kern="0">
              <a:latin typeface="Arial"/>
              <a:ea typeface="Arial"/>
              <a:cs typeface="Arial"/>
              <a:sym typeface="Arial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lang="en-US" b="1" kern="0">
              <a:latin typeface="Arial"/>
              <a:ea typeface="Arial"/>
              <a:cs typeface="Arial"/>
              <a:sym typeface="Arial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lang="en-US" b="1" kern="0">
              <a:latin typeface="Arial"/>
              <a:ea typeface="Arial"/>
              <a:cs typeface="Arial"/>
              <a:sym typeface="Arial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lang="en-IN" b="1" kern="0"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5902DD1-5CF8-4E7D-B702-5280AF7B6505}"/>
              </a:ext>
            </a:extLst>
          </p:cNvPr>
          <p:cNvCxnSpPr>
            <a:cxnSpLocks/>
          </p:cNvCxnSpPr>
          <p:nvPr/>
        </p:nvCxnSpPr>
        <p:spPr>
          <a:xfrm>
            <a:off x="165100" y="1563688"/>
            <a:ext cx="88138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5ADB293-6944-4930-A8C7-8AA17F452A97}"/>
              </a:ext>
            </a:extLst>
          </p:cNvPr>
          <p:cNvCxnSpPr>
            <a:cxnSpLocks/>
          </p:cNvCxnSpPr>
          <p:nvPr/>
        </p:nvCxnSpPr>
        <p:spPr>
          <a:xfrm>
            <a:off x="165100" y="3170238"/>
            <a:ext cx="88138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801574"/>
      </p:ext>
    </p:extLst>
  </p:cSld>
  <p:clrMapOvr>
    <a:masterClrMapping/>
  </p:clrMapOvr>
  <p:transition>
    <p:fade thruBlk="1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9D189FC-5233-45DB-A0E6-7BDEAFB65D71}"/>
              </a:ext>
            </a:extLst>
          </p:cNvPr>
          <p:cNvSpPr/>
          <p:nvPr/>
        </p:nvSpPr>
        <p:spPr>
          <a:xfrm>
            <a:off x="0" y="0"/>
            <a:ext cx="8527054" cy="8125301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sz="2000" kern="0">
                <a:highlight>
                  <a:srgbClr val="FF0066"/>
                </a:highlight>
                <a:latin typeface="Arial"/>
                <a:ea typeface="Arial"/>
                <a:cs typeface="Arial"/>
                <a:sym typeface="Arial"/>
              </a:rPr>
              <a:t>The split() </a:t>
            </a:r>
            <a:r>
              <a:rPr lang="en-US" sz="2000" kern="0" err="1">
                <a:highlight>
                  <a:srgbClr val="FF0066"/>
                </a:highlight>
                <a:latin typeface="Arial"/>
                <a:ea typeface="Arial"/>
                <a:cs typeface="Arial"/>
                <a:sym typeface="Arial"/>
              </a:rPr>
              <a:t>Function:</a:t>
            </a:r>
            <a:r>
              <a:rPr lang="en-US" sz="2000" i="1" kern="0" err="1">
                <a:solidFill>
                  <a:srgbClr val="FF0066"/>
                </a:solidFill>
                <a:latin typeface="Arial"/>
                <a:ea typeface="Arial"/>
                <a:cs typeface="Arial"/>
                <a:sym typeface="Arial"/>
              </a:rPr>
              <a:t>The</a:t>
            </a:r>
            <a:r>
              <a:rPr lang="en-US" sz="2000" i="1" kern="0">
                <a:solidFill>
                  <a:srgbClr val="FF0066"/>
                </a:solidFill>
                <a:latin typeface="Arial"/>
                <a:ea typeface="Arial"/>
                <a:cs typeface="Arial"/>
                <a:sym typeface="Arial"/>
              </a:rPr>
              <a:t> split() function </a:t>
            </a:r>
            <a:r>
              <a:rPr lang="en-US" sz="2000" i="1" kern="0">
                <a:solidFill>
                  <a:srgbClr val="FF0066"/>
                </a:solidFill>
                <a:highlight>
                  <a:srgbClr val="00FF00"/>
                </a:highlight>
                <a:latin typeface="Arial"/>
                <a:ea typeface="Arial"/>
                <a:cs typeface="Arial"/>
                <a:sym typeface="Arial"/>
              </a:rPr>
              <a:t>returns a list</a:t>
            </a:r>
            <a:r>
              <a:rPr lang="en-US" sz="2000" i="1" kern="0">
                <a:solidFill>
                  <a:srgbClr val="FF0066"/>
                </a:solidFill>
                <a:latin typeface="Arial"/>
                <a:ea typeface="Arial"/>
                <a:cs typeface="Arial"/>
                <a:sym typeface="Arial"/>
              </a:rPr>
              <a:t> where the string has been split at each match: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br>
              <a:rPr lang="en-US" sz="2000" i="1" kern="0">
                <a:solidFill>
                  <a:srgbClr val="FF0066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kern="0">
                <a:solidFill>
                  <a:schemeClr val="tx1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import re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kern="0">
                <a:solidFill>
                  <a:schemeClr val="tx1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#Split the string at every white-space character: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kern="0">
                <a:solidFill>
                  <a:schemeClr val="tx1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txt = "I like programming in Python"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kern="0">
                <a:solidFill>
                  <a:schemeClr val="tx1">
                    <a:lumMod val="50000"/>
                  </a:schemeClr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x = </a:t>
            </a:r>
            <a:r>
              <a:rPr lang="en-US" kern="0" err="1">
                <a:solidFill>
                  <a:schemeClr val="tx1">
                    <a:lumMod val="50000"/>
                  </a:schemeClr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re.split</a:t>
            </a:r>
            <a:r>
              <a:rPr lang="en-US" kern="0">
                <a:solidFill>
                  <a:schemeClr val="tx1">
                    <a:lumMod val="50000"/>
                  </a:schemeClr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("  ", txt)            </a:t>
            </a:r>
            <a:r>
              <a:rPr lang="en-US" kern="0">
                <a:solidFill>
                  <a:schemeClr val="tx1">
                    <a:lumMod val="50000"/>
                  </a:schemeClr>
                </a:solidFill>
                <a:highlight>
                  <a:srgbClr val="00FFFF"/>
                </a:highlight>
                <a:latin typeface="Arial"/>
                <a:ea typeface="Arial"/>
                <a:cs typeface="Arial"/>
                <a:sym typeface="Arial"/>
              </a:rPr>
              <a:t>#x=</a:t>
            </a:r>
            <a:r>
              <a:rPr lang="en-US" kern="0" err="1">
                <a:solidFill>
                  <a:schemeClr val="tx1">
                    <a:lumMod val="50000"/>
                  </a:schemeClr>
                </a:solidFill>
                <a:highlight>
                  <a:srgbClr val="00FFFF"/>
                </a:highlight>
                <a:latin typeface="Arial"/>
                <a:ea typeface="Arial"/>
                <a:cs typeface="Arial"/>
                <a:sym typeface="Arial"/>
              </a:rPr>
              <a:t>re.split</a:t>
            </a:r>
            <a:r>
              <a:rPr lang="en-US" kern="0">
                <a:solidFill>
                  <a:schemeClr val="tx1">
                    <a:lumMod val="50000"/>
                  </a:schemeClr>
                </a:solidFill>
                <a:highlight>
                  <a:srgbClr val="00FFFF"/>
                </a:highlight>
                <a:latin typeface="Arial"/>
                <a:ea typeface="Arial"/>
                <a:cs typeface="Arial"/>
                <a:sym typeface="Arial"/>
              </a:rPr>
              <a:t>(“/</a:t>
            </a:r>
            <a:r>
              <a:rPr lang="en-US" kern="0" err="1">
                <a:solidFill>
                  <a:schemeClr val="tx1">
                    <a:lumMod val="50000"/>
                  </a:schemeClr>
                </a:solidFill>
                <a:highlight>
                  <a:srgbClr val="00FFFF"/>
                </a:highlight>
                <a:latin typeface="Arial"/>
                <a:ea typeface="Arial"/>
                <a:cs typeface="Arial"/>
                <a:sym typeface="Arial"/>
              </a:rPr>
              <a:t>s”,txt</a:t>
            </a:r>
            <a:r>
              <a:rPr lang="en-US" kern="0">
                <a:solidFill>
                  <a:schemeClr val="tx1">
                    <a:lumMod val="50000"/>
                  </a:schemeClr>
                </a:solidFill>
                <a:highlight>
                  <a:srgbClr val="00FFFF"/>
                </a:highlight>
                <a:latin typeface="Arial"/>
                <a:ea typeface="Arial"/>
                <a:cs typeface="Arial"/>
                <a:sym typeface="Arial"/>
              </a:rPr>
              <a:t>)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kern="0">
                <a:solidFill>
                  <a:schemeClr val="tx1">
                    <a:lumMod val="50000"/>
                  </a:schemeClr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print(x)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lang="en-US" kern="0">
              <a:solidFill>
                <a:schemeClr val="tx1">
                  <a:lumMod val="50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lang="en-US" kern="0">
              <a:solidFill>
                <a:schemeClr val="tx1">
                  <a:lumMod val="50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lang="en-US" kern="0">
              <a:solidFill>
                <a:schemeClr val="tx1">
                  <a:lumMod val="50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lang="en-US" kern="0">
              <a:solidFill>
                <a:schemeClr val="tx1">
                  <a:lumMod val="50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b="1" kern="0">
                <a:solidFill>
                  <a:schemeClr val="tx1">
                    <a:lumMod val="50000"/>
                  </a:schemeClr>
                </a:solidFill>
                <a:highlight>
                  <a:srgbClr val="FF0066"/>
                </a:highlight>
                <a:latin typeface="Arial"/>
                <a:ea typeface="Arial"/>
                <a:cs typeface="Arial"/>
                <a:sym typeface="Arial"/>
              </a:rPr>
              <a:t>OUTPUT: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lang="en-US" b="1" kern="0">
              <a:solidFill>
                <a:schemeClr val="tx1">
                  <a:lumMod val="50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kern="0">
                <a:solidFill>
                  <a:schemeClr val="tx1">
                    <a:lumMod val="50000"/>
                  </a:schemeClr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['I', 'like', 'programming', 'in', 'Python']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lang="en-US" kern="0">
              <a:solidFill>
                <a:schemeClr val="tx1">
                  <a:lumMod val="50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lang="en-US" sz="2000" i="1" kern="0">
              <a:solidFill>
                <a:srgbClr val="FF0066"/>
              </a:solidFill>
              <a:latin typeface="Arial"/>
              <a:ea typeface="Arial"/>
              <a:cs typeface="Arial"/>
              <a:sym typeface="Arial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lang="en-US" sz="2000" i="1" kern="0">
              <a:solidFill>
                <a:srgbClr val="FF0066"/>
              </a:solidFill>
              <a:latin typeface="Arial"/>
              <a:ea typeface="Arial"/>
              <a:cs typeface="Arial"/>
              <a:sym typeface="Arial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lang="en-US" sz="2000" i="1" kern="0">
              <a:solidFill>
                <a:srgbClr val="FF0066"/>
              </a:solidFill>
              <a:latin typeface="Arial"/>
              <a:ea typeface="Arial"/>
              <a:cs typeface="Arial"/>
              <a:sym typeface="Arial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lang="en-US" sz="2000" i="1" kern="0">
              <a:solidFill>
                <a:srgbClr val="FF0066"/>
              </a:solidFill>
              <a:latin typeface="Arial"/>
              <a:ea typeface="Arial"/>
              <a:cs typeface="Arial"/>
              <a:sym typeface="Arial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lang="en-US" sz="2000" i="1" kern="0">
              <a:solidFill>
                <a:schemeClr val="tx1">
                  <a:lumMod val="7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lang="en-US" sz="2000" i="1" kern="0">
              <a:solidFill>
                <a:srgbClr val="FF0066"/>
              </a:solidFill>
              <a:latin typeface="Arial"/>
              <a:ea typeface="Arial"/>
              <a:cs typeface="Arial"/>
              <a:sym typeface="Arial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lang="en-US" sz="2000" i="1" kern="0">
              <a:solidFill>
                <a:srgbClr val="FF0066"/>
              </a:solidFill>
              <a:latin typeface="Arial"/>
              <a:ea typeface="Arial"/>
              <a:cs typeface="Arial"/>
              <a:sym typeface="Arial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lang="en-US" sz="2000" i="1" kern="0">
              <a:solidFill>
                <a:srgbClr val="FF0066"/>
              </a:solidFill>
              <a:latin typeface="Arial"/>
              <a:ea typeface="Arial"/>
              <a:cs typeface="Arial"/>
              <a:sym typeface="Arial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lang="en-US" sz="2000" i="1" kern="0">
              <a:solidFill>
                <a:srgbClr val="FF0066"/>
              </a:solidFill>
              <a:latin typeface="Arial"/>
              <a:ea typeface="Arial"/>
              <a:cs typeface="Arial"/>
              <a:sym typeface="Arial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lang="en-US" sz="2000" i="1" kern="0">
              <a:solidFill>
                <a:srgbClr val="FF0066"/>
              </a:solidFill>
              <a:latin typeface="Arial"/>
              <a:ea typeface="Arial"/>
              <a:cs typeface="Arial"/>
              <a:sym typeface="Arial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lang="en-US" sz="2000" i="1" kern="0">
              <a:solidFill>
                <a:srgbClr val="FF0066"/>
              </a:solidFill>
              <a:latin typeface="Arial"/>
              <a:ea typeface="Arial"/>
              <a:cs typeface="Arial"/>
              <a:sym typeface="Arial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lang="en-US" sz="2000" i="1" kern="0">
              <a:solidFill>
                <a:srgbClr val="FF0066"/>
              </a:solidFill>
              <a:latin typeface="Arial"/>
              <a:ea typeface="Arial"/>
              <a:cs typeface="Arial"/>
              <a:sym typeface="Arial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lang="en-US" sz="2000" i="1" kern="0">
              <a:solidFill>
                <a:srgbClr val="FF0066"/>
              </a:solidFill>
              <a:latin typeface="Arial"/>
              <a:ea typeface="Arial"/>
              <a:cs typeface="Arial"/>
              <a:sym typeface="Arial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lang="en-IN" sz="2000" i="1" kern="0">
              <a:solidFill>
                <a:srgbClr val="FF00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DBFC39B-8A09-44D1-A18E-7B4A468A2662}"/>
              </a:ext>
            </a:extLst>
          </p:cNvPr>
          <p:cNvCxnSpPr>
            <a:cxnSpLocks/>
          </p:cNvCxnSpPr>
          <p:nvPr/>
        </p:nvCxnSpPr>
        <p:spPr>
          <a:xfrm>
            <a:off x="0" y="2571750"/>
            <a:ext cx="905827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B0FE634-3AF3-442F-8649-8404C224597B}"/>
              </a:ext>
            </a:extLst>
          </p:cNvPr>
          <p:cNvCxnSpPr>
            <a:cxnSpLocks/>
          </p:cNvCxnSpPr>
          <p:nvPr/>
        </p:nvCxnSpPr>
        <p:spPr>
          <a:xfrm>
            <a:off x="0" y="893763"/>
            <a:ext cx="905827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3867612"/>
      </p:ext>
    </p:extLst>
  </p:cSld>
  <p:clrMapOvr>
    <a:masterClrMapping/>
  </p:clrMapOvr>
  <p:transition>
    <p:fade thruBlk="1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B0C8610-3609-4CCB-88A6-2AF847D3BFE2}"/>
              </a:ext>
            </a:extLst>
          </p:cNvPr>
          <p:cNvSpPr/>
          <p:nvPr/>
        </p:nvSpPr>
        <p:spPr>
          <a:xfrm>
            <a:off x="1" y="279321"/>
            <a:ext cx="9250324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sz="1800" b="1" kern="0"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You can control the number of occurrences by specifying the </a:t>
            </a:r>
            <a:r>
              <a:rPr lang="en-US" sz="1800" b="1" kern="0" err="1"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maxsplit</a:t>
            </a:r>
            <a:r>
              <a:rPr lang="en-US" sz="1800" b="1" kern="0"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 parameter:</a:t>
            </a:r>
            <a:endParaRPr lang="en-IN" sz="1800" b="1" kern="0">
              <a:highlight>
                <a:srgbClr val="FFFF00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D8D6AAD-49E2-4339-9C39-9F32AA97A834}"/>
              </a:ext>
            </a:extLst>
          </p:cNvPr>
          <p:cNvSpPr/>
          <p:nvPr/>
        </p:nvSpPr>
        <p:spPr>
          <a:xfrm>
            <a:off x="361506" y="1030045"/>
            <a:ext cx="7899991" cy="3323987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kern="0">
                <a:latin typeface="Arial"/>
                <a:ea typeface="Arial"/>
                <a:cs typeface="Arial"/>
                <a:sym typeface="Arial"/>
              </a:rPr>
              <a:t>import re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kern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#Split the string at the first occurrence only: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kern="0">
                <a:latin typeface="Arial"/>
                <a:ea typeface="Arial"/>
                <a:cs typeface="Arial"/>
                <a:sym typeface="Arial"/>
              </a:rPr>
              <a:t>txt = "I like programming in Python"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kern="0">
                <a:solidFill>
                  <a:srgbClr val="FF0066"/>
                </a:solidFill>
                <a:latin typeface="Arial"/>
                <a:ea typeface="Arial"/>
                <a:cs typeface="Arial"/>
                <a:sym typeface="Arial"/>
              </a:rPr>
              <a:t>x = </a:t>
            </a:r>
            <a:r>
              <a:rPr lang="en-US" kern="0" err="1">
                <a:solidFill>
                  <a:srgbClr val="FF0066"/>
                </a:solidFill>
                <a:latin typeface="Arial"/>
                <a:ea typeface="Arial"/>
                <a:cs typeface="Arial"/>
                <a:sym typeface="Arial"/>
              </a:rPr>
              <a:t>re.split</a:t>
            </a:r>
            <a:r>
              <a:rPr lang="en-US" kern="0">
                <a:solidFill>
                  <a:srgbClr val="FF0066"/>
                </a:solidFill>
                <a:latin typeface="Arial"/>
                <a:ea typeface="Arial"/>
                <a:cs typeface="Arial"/>
                <a:sym typeface="Arial"/>
              </a:rPr>
              <a:t>("  ", txt,1)            #x=</a:t>
            </a:r>
            <a:r>
              <a:rPr lang="en-US" kern="0" err="1">
                <a:solidFill>
                  <a:srgbClr val="FF0066"/>
                </a:solidFill>
                <a:latin typeface="Arial"/>
                <a:ea typeface="Arial"/>
                <a:cs typeface="Arial"/>
                <a:sym typeface="Arial"/>
              </a:rPr>
              <a:t>re.split</a:t>
            </a:r>
            <a:r>
              <a:rPr lang="en-US" kern="0">
                <a:solidFill>
                  <a:srgbClr val="FF0066"/>
                </a:solidFill>
                <a:latin typeface="Arial"/>
                <a:ea typeface="Arial"/>
                <a:cs typeface="Arial"/>
                <a:sym typeface="Arial"/>
              </a:rPr>
              <a:t>(“/s”,txt,1)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kern="0">
                <a:latin typeface="Arial"/>
                <a:ea typeface="Arial"/>
                <a:cs typeface="Arial"/>
                <a:sym typeface="Arial"/>
              </a:rPr>
              <a:t>print(x)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lang="en-US" kern="0">
              <a:latin typeface="Arial"/>
              <a:ea typeface="Arial"/>
              <a:cs typeface="Arial"/>
              <a:sym typeface="Arial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b="1" kern="0"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OUTPUT: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lang="en-US" b="1" kern="0">
              <a:highlight>
                <a:srgbClr val="FFFF00"/>
              </a:highlight>
              <a:latin typeface="Arial"/>
              <a:ea typeface="Arial"/>
              <a:cs typeface="Arial"/>
              <a:sym typeface="Arial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lang="en-US" kern="0">
              <a:latin typeface="Arial"/>
              <a:ea typeface="Arial"/>
              <a:cs typeface="Arial"/>
              <a:sym typeface="Arial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kern="0">
                <a:solidFill>
                  <a:srgbClr val="FF0066"/>
                </a:solidFill>
                <a:latin typeface="Arial"/>
                <a:ea typeface="Arial"/>
                <a:cs typeface="Arial"/>
                <a:sym typeface="Arial"/>
              </a:rPr>
              <a:t>['I', 'like programming in Python’]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lang="en-US" kern="0">
              <a:latin typeface="Arial"/>
              <a:ea typeface="Arial"/>
              <a:cs typeface="Arial"/>
              <a:sym typeface="Arial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lang="en-US" kern="0">
              <a:latin typeface="Arial"/>
              <a:ea typeface="Arial"/>
              <a:cs typeface="Arial"/>
              <a:sym typeface="Arial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lang="en-US" kern="0">
              <a:latin typeface="Arial"/>
              <a:ea typeface="Arial"/>
              <a:cs typeface="Arial"/>
              <a:sym typeface="Arial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lang="en-US" kern="0">
              <a:latin typeface="Arial"/>
              <a:ea typeface="Arial"/>
              <a:cs typeface="Arial"/>
              <a:sym typeface="Arial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lang="en-US" kern="0"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03931794"/>
      </p:ext>
    </p:extLst>
  </p:cSld>
  <p:clrMapOvr>
    <a:masterClrMapping/>
  </p:clrMapOvr>
  <p:transition>
    <p:fade thruBlk="1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37E33B5-EC5F-4C14-894C-397C571433D7}"/>
              </a:ext>
            </a:extLst>
          </p:cNvPr>
          <p:cNvSpPr/>
          <p:nvPr/>
        </p:nvSpPr>
        <p:spPr>
          <a:xfrm>
            <a:off x="214828" y="351584"/>
            <a:ext cx="8400361" cy="5078313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sz="2000" b="1" kern="0">
                <a:highlight>
                  <a:srgbClr val="FF0066"/>
                </a:highlight>
                <a:latin typeface="Arial"/>
                <a:ea typeface="Arial"/>
                <a:cs typeface="Arial"/>
                <a:sym typeface="Arial"/>
              </a:rPr>
              <a:t>sub() Function:   </a:t>
            </a:r>
            <a:r>
              <a:rPr lang="en-US" sz="2000" b="1" i="1" kern="0">
                <a:solidFill>
                  <a:srgbClr val="FF0066"/>
                </a:solidFill>
                <a:latin typeface="Arial"/>
                <a:ea typeface="Arial"/>
                <a:cs typeface="Arial"/>
                <a:sym typeface="Arial"/>
              </a:rPr>
              <a:t>The sub() function replaces the matches with the text of your choice: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lang="en-US" sz="2000" b="1" i="1" kern="0">
              <a:solidFill>
                <a:srgbClr val="FF0066"/>
              </a:solidFill>
              <a:latin typeface="Arial"/>
              <a:ea typeface="Arial"/>
              <a:cs typeface="Arial"/>
              <a:sym typeface="Arial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lang="en-US" sz="2000" b="1" i="1" kern="0">
              <a:solidFill>
                <a:srgbClr val="FF0066"/>
              </a:solidFill>
              <a:latin typeface="Arial"/>
              <a:ea typeface="Arial"/>
              <a:cs typeface="Arial"/>
              <a:sym typeface="Arial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kern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import re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kern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txt = "I like programming in Python"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kern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x = </a:t>
            </a:r>
            <a:r>
              <a:rPr lang="en-US" kern="0" err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re.sub</a:t>
            </a:r>
            <a:r>
              <a:rPr lang="en-US" kern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("  ","*",txt)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b="1" kern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#white spaces will be replaced * 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kern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print(x)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lang="en-US" sz="2000" b="1" i="1" kern="0">
              <a:solidFill>
                <a:srgbClr val="FF0066"/>
              </a:solidFill>
              <a:latin typeface="Arial"/>
              <a:ea typeface="Arial"/>
              <a:cs typeface="Arial"/>
              <a:sym typeface="Arial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lang="en-US" sz="2000" b="1" i="1" kern="0">
              <a:solidFill>
                <a:srgbClr val="FF0066"/>
              </a:solidFill>
              <a:latin typeface="Arial"/>
              <a:ea typeface="Arial"/>
              <a:cs typeface="Arial"/>
              <a:sym typeface="Arial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sz="2000" b="1" i="1" kern="0">
                <a:solidFill>
                  <a:srgbClr val="FF0066"/>
                </a:solidFill>
                <a:latin typeface="Arial"/>
                <a:ea typeface="Arial"/>
                <a:cs typeface="Arial"/>
                <a:sym typeface="Arial"/>
              </a:rPr>
              <a:t>OUTPUT: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kern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I*like*programming*in*Python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lang="en-US" sz="2000" b="1" i="1" kern="0">
              <a:solidFill>
                <a:srgbClr val="FF0066"/>
              </a:solidFill>
              <a:latin typeface="Arial"/>
              <a:ea typeface="Arial"/>
              <a:cs typeface="Arial"/>
              <a:sym typeface="Arial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lang="en-US" sz="2000" b="1" i="1" kern="0">
              <a:solidFill>
                <a:srgbClr val="FF0066"/>
              </a:solidFill>
              <a:latin typeface="Arial"/>
              <a:ea typeface="Arial"/>
              <a:cs typeface="Arial"/>
              <a:sym typeface="Arial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lang="en-US" sz="2000" b="1" i="1" kern="0">
              <a:solidFill>
                <a:srgbClr val="FF0066"/>
              </a:solidFill>
              <a:latin typeface="Arial"/>
              <a:ea typeface="Arial"/>
              <a:cs typeface="Arial"/>
              <a:sym typeface="Arial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lang="en-US" sz="2000" b="1" i="1" kern="0">
              <a:solidFill>
                <a:srgbClr val="FF0066"/>
              </a:solidFill>
              <a:latin typeface="Arial"/>
              <a:ea typeface="Arial"/>
              <a:cs typeface="Arial"/>
              <a:sym typeface="Arial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lang="en-IN" sz="2000" b="1" i="1" kern="0">
              <a:solidFill>
                <a:srgbClr val="FF00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E2FC0A8-63A1-4502-8F7E-17CDFD0525BC}"/>
              </a:ext>
            </a:extLst>
          </p:cNvPr>
          <p:cNvCxnSpPr/>
          <p:nvPr/>
        </p:nvCxnSpPr>
        <p:spPr>
          <a:xfrm>
            <a:off x="77788" y="1476375"/>
            <a:ext cx="879157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3232C2A-9235-476D-B8E1-DACC2407B8EB}"/>
              </a:ext>
            </a:extLst>
          </p:cNvPr>
          <p:cNvCxnSpPr/>
          <p:nvPr/>
        </p:nvCxnSpPr>
        <p:spPr>
          <a:xfrm>
            <a:off x="176213" y="3071813"/>
            <a:ext cx="879157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274571"/>
      </p:ext>
    </p:extLst>
  </p:cSld>
  <p:clrMapOvr>
    <a:masterClrMapping/>
  </p:clrMapOvr>
  <p:transition>
    <p:fade thruBlk="1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9A0FB7A-BA20-4346-AD70-811FF8413C9D}"/>
              </a:ext>
            </a:extLst>
          </p:cNvPr>
          <p:cNvSpPr/>
          <p:nvPr/>
        </p:nvSpPr>
        <p:spPr>
          <a:xfrm>
            <a:off x="264405" y="401775"/>
            <a:ext cx="8306718" cy="3416320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IN" sz="2400" b="1" kern="0">
                <a:highlight>
                  <a:srgbClr val="FFFF00"/>
                </a:highlight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Metacharacters   are  characters with special   meaning 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lang="en-IN" sz="2400" b="1" kern="0">
              <a:highlight>
                <a:srgbClr val="FFFF00"/>
              </a:highlight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lang="en-IN" sz="2400" b="1" kern="0"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lang="en-IN" sz="2400" b="1" kern="0"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lang="en-IN" sz="2400" b="1" kern="0"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lang="en-IN" sz="2400" b="1" kern="0"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lang="en-IN" sz="2400" b="1" kern="0"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lang="en-IN" sz="2400" b="1" kern="0"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lang="en-IN" sz="2400" b="1" kern="0"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C6E7EE11-5598-459C-BF63-01983833F094}"/>
              </a:ext>
            </a:extLst>
          </p:cNvPr>
          <p:cNvGraphicFramePr>
            <a:graphicFrameLocks noGrp="1"/>
          </p:cNvGraphicFramePr>
          <p:nvPr/>
        </p:nvGraphicFramePr>
        <p:xfrm>
          <a:off x="264405" y="1145754"/>
          <a:ext cx="8527054" cy="3895565"/>
        </p:xfrm>
        <a:graphic>
          <a:graphicData uri="http://schemas.openxmlformats.org/drawingml/2006/table">
            <a:tbl>
              <a:tblPr firstRow="1" bandRow="1">
                <a:tableStyleId>{3A88AAB8-05BE-4719-900D-DC6FD972DB07}</a:tableStyleId>
              </a:tblPr>
              <a:tblGrid>
                <a:gridCol w="1302435">
                  <a:extLst>
                    <a:ext uri="{9D8B030D-6E8A-4147-A177-3AD203B41FA5}">
                      <a16:colId xmlns:a16="http://schemas.microsoft.com/office/drawing/2014/main" val="1908983377"/>
                    </a:ext>
                  </a:extLst>
                </a:gridCol>
                <a:gridCol w="4382268">
                  <a:extLst>
                    <a:ext uri="{9D8B030D-6E8A-4147-A177-3AD203B41FA5}">
                      <a16:colId xmlns:a16="http://schemas.microsoft.com/office/drawing/2014/main" val="532154239"/>
                    </a:ext>
                  </a:extLst>
                </a:gridCol>
                <a:gridCol w="2842351">
                  <a:extLst>
                    <a:ext uri="{9D8B030D-6E8A-4147-A177-3AD203B41FA5}">
                      <a16:colId xmlns:a16="http://schemas.microsoft.com/office/drawing/2014/main" val="1750149944"/>
                    </a:ext>
                  </a:extLst>
                </a:gridCol>
              </a:tblGrid>
              <a:tr h="468217"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Character</a:t>
                      </a:r>
                      <a:endParaRPr lang="en-IN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Description</a:t>
                      </a:r>
                      <a:endParaRPr lang="en-IN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Example(</a:t>
                      </a:r>
                      <a:r>
                        <a:rPr lang="en-US" b="1">
                          <a:highlight>
                            <a:srgbClr val="FF0000"/>
                          </a:highlight>
                        </a:rPr>
                        <a:t>hyperlinks to slides with programs</a:t>
                      </a:r>
                      <a:r>
                        <a:rPr lang="en-US" b="1"/>
                        <a:t>)</a:t>
                      </a:r>
                      <a:endParaRPr lang="en-IN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0622394"/>
                  </a:ext>
                </a:extLst>
              </a:tr>
              <a:tr h="468217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  [ ]</a:t>
                      </a:r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The set of characters</a:t>
                      </a:r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hlinkClick r:id="rId2" action="ppaction://hlinksldjump"/>
                        </a:rPr>
                        <a:t>“[a-e]”</a:t>
                      </a:r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93979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t"/>
                      <a:r>
                        <a:rPr lang="en-IN">
                          <a:effectLst/>
                        </a:rPr>
                        <a:t>\</a:t>
                      </a:r>
                    </a:p>
                  </a:txBody>
                  <a:tcPr marL="152400" marR="76200" marT="76200" marB="762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Signals a special sequence (can also be used to escape special characters)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0" i="0" u="none" strike="noStrike" cap="none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  <a:hlinkClick r:id="rId3" action="ppaction://hlinksldjump"/>
                        </a:rPr>
                        <a:t>"\d"</a:t>
                      </a:r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1193488"/>
                  </a:ext>
                </a:extLst>
              </a:tr>
              <a:tr h="346298"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  .</a:t>
                      </a:r>
                      <a:endParaRPr lang="en-IN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   Any character (except newline character)	</a:t>
                      </a:r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>
                          <a:hlinkClick r:id="rId4" action="ppaction://hlinksldjump"/>
                        </a:rPr>
                        <a:t>"</a:t>
                      </a:r>
                      <a:r>
                        <a:rPr lang="en-IN" err="1">
                          <a:hlinkClick r:id="rId4" action="ppaction://hlinksldjump"/>
                        </a:rPr>
                        <a:t>he..o</a:t>
                      </a:r>
                      <a:r>
                        <a:rPr lang="en-IN">
                          <a:hlinkClick r:id="rId4" action="ppaction://hlinksldjump"/>
                        </a:rPr>
                        <a:t>"</a:t>
                      </a:r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633573"/>
                  </a:ext>
                </a:extLst>
              </a:tr>
              <a:tr h="468217">
                <a:tc>
                  <a:txBody>
                    <a:bodyPr/>
                    <a:lstStyle/>
                    <a:p>
                      <a:pPr algn="ctr" fontAlgn="t"/>
                      <a:r>
                        <a:rPr lang="en-IN">
                          <a:effectLst/>
                        </a:rPr>
                        <a:t>^</a:t>
                      </a:r>
                    </a:p>
                  </a:txBody>
                  <a:tcPr marL="152400" marR="76200" marT="76200" marB="7620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>
                          <a:effectLst/>
                        </a:rPr>
                        <a:t>Starts with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>
                          <a:effectLst/>
                          <a:hlinkClick r:id="rId5" action="ppaction://hlinksldjump"/>
                        </a:rPr>
                        <a:t>"^python"</a:t>
                      </a:r>
                      <a:endParaRPr lang="en-IN">
                        <a:effectLst/>
                      </a:endParaRPr>
                    </a:p>
                  </a:txBody>
                  <a:tcPr marL="76200" marR="76200" marT="76200" marB="76200"/>
                </a:tc>
                <a:extLst>
                  <a:ext uri="{0D108BD9-81ED-4DB2-BD59-A6C34878D82A}">
                    <a16:rowId xmlns:a16="http://schemas.microsoft.com/office/drawing/2014/main" val="1935299338"/>
                  </a:ext>
                </a:extLst>
              </a:tr>
              <a:tr h="468217"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        $	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Ends with	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>
                          <a:hlinkClick r:id="rId6" action="ppaction://hlinksldjump"/>
                        </a:rPr>
                        <a:t>“programmers$"</a:t>
                      </a:r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8145048"/>
                  </a:ext>
                </a:extLst>
              </a:tr>
              <a:tr h="468217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        *	</a:t>
                      </a:r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Zero or more occurrences	</a:t>
                      </a:r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>
                          <a:hlinkClick r:id="rId7" action="ppaction://hlinksldjump"/>
                        </a:rPr>
                        <a:t>"</a:t>
                      </a:r>
                      <a:r>
                        <a:rPr lang="en-IN" err="1">
                          <a:hlinkClick r:id="rId7" action="ppaction://hlinksldjump"/>
                        </a:rPr>
                        <a:t>aix</a:t>
                      </a:r>
                      <a:r>
                        <a:rPr lang="en-IN">
                          <a:hlinkClick r:id="rId7" action="ppaction://hlinksldjump"/>
                        </a:rPr>
                        <a:t>*"</a:t>
                      </a:r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2545576"/>
                  </a:ext>
                </a:extLst>
              </a:tr>
              <a:tr h="468217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        +	</a:t>
                      </a:r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One or more occurrences	</a:t>
                      </a:r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0" i="0" u="none" strike="noStrike" cap="none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  <a:hlinkClick r:id="rId8" action="ppaction://hlinksldjump"/>
                        </a:rPr>
                        <a:t>"</a:t>
                      </a:r>
                      <a:r>
                        <a:rPr lang="en-IN" sz="1400" b="0" i="0" u="none" strike="noStrike" cap="none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  <a:hlinkClick r:id="rId8" action="ppaction://hlinksldjump"/>
                        </a:rPr>
                        <a:t>aix</a:t>
                      </a:r>
                      <a:r>
                        <a:rPr lang="en-IN" sz="1400" b="0" i="0" u="none" strike="noStrike" cap="none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  <a:hlinkClick r:id="rId8" action="ppaction://hlinksldjump"/>
                        </a:rPr>
                        <a:t>+"</a:t>
                      </a:r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14742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99821776"/>
      </p:ext>
    </p:extLst>
  </p:cSld>
  <p:clrMapOvr>
    <a:masterClrMapping/>
  </p:clrMapOvr>
  <p:transition>
    <p:fade thruBlk="1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071D7E12-3BD9-4C82-AAF6-377CE654FFD4}"/>
              </a:ext>
            </a:extLst>
          </p:cNvPr>
          <p:cNvGraphicFramePr>
            <a:graphicFrameLocks noGrp="1"/>
          </p:cNvGraphicFramePr>
          <p:nvPr/>
        </p:nvGraphicFramePr>
        <p:xfrm>
          <a:off x="830263" y="573088"/>
          <a:ext cx="7642225" cy="1320800"/>
        </p:xfrm>
        <a:graphic>
          <a:graphicData uri="http://schemas.openxmlformats.org/drawingml/2006/table">
            <a:tbl>
              <a:tblPr firstRow="1" bandRow="1">
                <a:tableStyleId>{3A88AAB8-05BE-4719-900D-DC6FD972DB07}</a:tableStyleId>
              </a:tblPr>
              <a:tblGrid>
                <a:gridCol w="2531143">
                  <a:extLst>
                    <a:ext uri="{9D8B030D-6E8A-4147-A177-3AD203B41FA5}">
                      <a16:colId xmlns:a16="http://schemas.microsoft.com/office/drawing/2014/main" val="2008804729"/>
                    </a:ext>
                  </a:extLst>
                </a:gridCol>
                <a:gridCol w="2531143">
                  <a:extLst>
                    <a:ext uri="{9D8B030D-6E8A-4147-A177-3AD203B41FA5}">
                      <a16:colId xmlns:a16="http://schemas.microsoft.com/office/drawing/2014/main" val="667272168"/>
                    </a:ext>
                  </a:extLst>
                </a:gridCol>
                <a:gridCol w="2579939">
                  <a:extLst>
                    <a:ext uri="{9D8B030D-6E8A-4147-A177-3AD203B41FA5}">
                      <a16:colId xmlns:a16="http://schemas.microsoft.com/office/drawing/2014/main" val="35248186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IN">
                          <a:effectLst/>
                        </a:rPr>
                        <a:t>{}</a:t>
                      </a:r>
                    </a:p>
                  </a:txBody>
                  <a:tcPr marL="152404" marR="76202" marT="76200" marB="762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Exactly the specified number of occurrences</a:t>
                      </a:r>
                    </a:p>
                  </a:txBody>
                  <a:tcPr marL="76202" marR="76202" marT="76200" marB="762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>
                          <a:effectLst/>
                          <a:hlinkClick r:id="rId2" action="ppaction://hlinksldjump"/>
                        </a:rPr>
                        <a:t>"al{2}"</a:t>
                      </a:r>
                      <a:endParaRPr lang="en-IN">
                        <a:effectLst/>
                      </a:endParaRPr>
                    </a:p>
                  </a:txBody>
                  <a:tcPr marL="76202" marR="76202" marT="76200" marB="76200"/>
                </a:tc>
                <a:extLst>
                  <a:ext uri="{0D108BD9-81ED-4DB2-BD59-A6C34878D82A}">
                    <a16:rowId xmlns:a16="http://schemas.microsoft.com/office/drawing/2014/main" val="2205586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IN">
                          <a:effectLst/>
                        </a:rPr>
                        <a:t>|</a:t>
                      </a:r>
                    </a:p>
                  </a:txBody>
                  <a:tcPr marL="152404" marR="76202" marT="76200" marB="762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>
                          <a:effectLst/>
                        </a:rPr>
                        <a:t>Either or</a:t>
                      </a:r>
                    </a:p>
                  </a:txBody>
                  <a:tcPr marL="76202" marR="76202" marT="76200" marB="762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>
                          <a:effectLst/>
                          <a:hlinkClick r:id="rId3" action="ppaction://hlinksldjump"/>
                        </a:rPr>
                        <a:t>“</a:t>
                      </a:r>
                      <a:r>
                        <a:rPr lang="en-IN" err="1">
                          <a:effectLst/>
                          <a:hlinkClick r:id="rId3" action="ppaction://hlinksldjump"/>
                        </a:rPr>
                        <a:t>code|char</a:t>
                      </a:r>
                      <a:r>
                        <a:rPr lang="en-IN">
                          <a:effectLst/>
                          <a:hlinkClick r:id="rId3" action="ppaction://hlinksldjump"/>
                        </a:rPr>
                        <a:t>"</a:t>
                      </a:r>
                      <a:endParaRPr lang="en-IN">
                        <a:effectLst/>
                      </a:endParaRPr>
                    </a:p>
                  </a:txBody>
                  <a:tcPr marL="76202" marR="76202" marT="76200" marB="76200"/>
                </a:tc>
                <a:extLst>
                  <a:ext uri="{0D108BD9-81ED-4DB2-BD59-A6C34878D82A}">
                    <a16:rowId xmlns:a16="http://schemas.microsoft.com/office/drawing/2014/main" val="26078347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IN">
                          <a:effectLst/>
                        </a:rPr>
                        <a:t>? </a:t>
                      </a:r>
                    </a:p>
                  </a:txBody>
                  <a:tcPr marL="152404" marR="76202" marT="76200" marB="762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>
                          <a:effectLst/>
                        </a:rPr>
                        <a:t>matches 0 or 1</a:t>
                      </a:r>
                    </a:p>
                  </a:txBody>
                  <a:tcPr marL="76202" marR="76202" marT="76200" marB="76200"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 marL="91442" marR="91442"/>
                </a:tc>
                <a:extLst>
                  <a:ext uri="{0D108BD9-81ED-4DB2-BD59-A6C34878D82A}">
                    <a16:rowId xmlns:a16="http://schemas.microsoft.com/office/drawing/2014/main" val="42506878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98867704"/>
      </p:ext>
    </p:extLst>
  </p:cSld>
  <p:clrMapOvr>
    <a:masterClrMapping/>
  </p:clrMapOvr>
  <p:transition>
    <p:fade thruBlk="1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>
            <a:extLst>
              <a:ext uri="{FF2B5EF4-FFF2-40B4-BE49-F238E27FC236}">
                <a16:creationId xmlns:a16="http://schemas.microsoft.com/office/drawing/2014/main" id="{514D6FE5-14F5-4673-8112-6972696809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8975" y="330200"/>
            <a:ext cx="8113713" cy="378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1600" b="1"/>
              <a:t>Special Sequences</a:t>
            </a:r>
          </a:p>
          <a:p>
            <a:pPr eaLnBrk="1" hangingPunct="1"/>
            <a:r>
              <a:rPr lang="en-US" altLang="en-US"/>
              <a:t>A special sequence is a \ followed by one of the characters in the list below, and has a special meaning:</a:t>
            </a:r>
          </a:p>
          <a:p>
            <a:pPr eaLnBrk="1" hangingPunct="1"/>
            <a:endParaRPr lang="en-US" altLang="en-US"/>
          </a:p>
          <a:p>
            <a:pPr eaLnBrk="1" hangingPunct="1"/>
            <a:endParaRPr lang="en-US" altLang="en-US"/>
          </a:p>
          <a:p>
            <a:pPr eaLnBrk="1" hangingPunct="1"/>
            <a:endParaRPr lang="en-US" altLang="en-US"/>
          </a:p>
          <a:p>
            <a:pPr eaLnBrk="1" hangingPunct="1"/>
            <a:endParaRPr lang="en-US" altLang="en-US"/>
          </a:p>
          <a:p>
            <a:pPr eaLnBrk="1" hangingPunct="1"/>
            <a:endParaRPr lang="en-US" altLang="en-US"/>
          </a:p>
          <a:p>
            <a:pPr eaLnBrk="1" hangingPunct="1"/>
            <a:endParaRPr lang="en-US" altLang="en-US"/>
          </a:p>
          <a:p>
            <a:pPr eaLnBrk="1" hangingPunct="1"/>
            <a:endParaRPr lang="en-US" altLang="en-US"/>
          </a:p>
          <a:p>
            <a:pPr eaLnBrk="1" hangingPunct="1"/>
            <a:endParaRPr lang="en-US" altLang="en-US"/>
          </a:p>
          <a:p>
            <a:pPr eaLnBrk="1" hangingPunct="1"/>
            <a:endParaRPr lang="en-US" altLang="en-US"/>
          </a:p>
          <a:p>
            <a:pPr eaLnBrk="1" hangingPunct="1"/>
            <a:endParaRPr lang="en-US" altLang="en-US"/>
          </a:p>
          <a:p>
            <a:pPr eaLnBrk="1" hangingPunct="1"/>
            <a:endParaRPr lang="en-US" altLang="en-US"/>
          </a:p>
          <a:p>
            <a:pPr eaLnBrk="1" hangingPunct="1"/>
            <a:endParaRPr lang="en-US" altLang="en-US"/>
          </a:p>
          <a:p>
            <a:pPr eaLnBrk="1" hangingPunct="1"/>
            <a:endParaRPr lang="en-US" altLang="en-US"/>
          </a:p>
          <a:p>
            <a:pPr eaLnBrk="1" hangingPunct="1"/>
            <a:endParaRPr lang="en-IN" altLang="en-US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FFCDE4C-719C-4BE7-8F6A-C023955FAB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3357335"/>
              </p:ext>
            </p:extLst>
          </p:nvPr>
        </p:nvGraphicFramePr>
        <p:xfrm>
          <a:off x="153988" y="1104900"/>
          <a:ext cx="8637587" cy="3383555"/>
        </p:xfrm>
        <a:graphic>
          <a:graphicData uri="http://schemas.openxmlformats.org/drawingml/2006/table">
            <a:tbl>
              <a:tblPr firstRow="1" bandRow="1">
                <a:tableStyleId>{3A88AAB8-05BE-4719-900D-DC6FD972DB07}</a:tableStyleId>
              </a:tblPr>
              <a:tblGrid>
                <a:gridCol w="1189874">
                  <a:extLst>
                    <a:ext uri="{9D8B030D-6E8A-4147-A177-3AD203B41FA5}">
                      <a16:colId xmlns:a16="http://schemas.microsoft.com/office/drawing/2014/main" val="586881678"/>
                    </a:ext>
                  </a:extLst>
                </a:gridCol>
                <a:gridCol w="5762063">
                  <a:extLst>
                    <a:ext uri="{9D8B030D-6E8A-4147-A177-3AD203B41FA5}">
                      <a16:colId xmlns:a16="http://schemas.microsoft.com/office/drawing/2014/main" val="1546505431"/>
                    </a:ext>
                  </a:extLst>
                </a:gridCol>
                <a:gridCol w="1685650">
                  <a:extLst>
                    <a:ext uri="{9D8B030D-6E8A-4147-A177-3AD203B41FA5}">
                      <a16:colId xmlns:a16="http://schemas.microsoft.com/office/drawing/2014/main" val="3145993590"/>
                    </a:ext>
                  </a:extLst>
                </a:gridCol>
              </a:tblGrid>
              <a:tr h="457251">
                <a:tc>
                  <a:txBody>
                    <a:bodyPr/>
                    <a:lstStyle/>
                    <a:p>
                      <a:pPr algn="ctr"/>
                      <a:r>
                        <a:rPr lang="en-US" sz="1400" b="1"/>
                        <a:t>Character</a:t>
                      </a:r>
                      <a:endParaRPr lang="en-IN" sz="1400" b="1"/>
                    </a:p>
                  </a:txBody>
                  <a:tcPr marL="91444" marR="91444" marT="45724" marB="4572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/>
                        <a:t>Description</a:t>
                      </a:r>
                      <a:endParaRPr lang="en-IN" sz="1400" b="1"/>
                    </a:p>
                  </a:txBody>
                  <a:tcPr marL="91444" marR="91444" marT="45724" marB="4572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/>
                        <a:t>Example</a:t>
                      </a:r>
                      <a:endParaRPr lang="en-IN" sz="1400" b="1"/>
                    </a:p>
                  </a:txBody>
                  <a:tcPr marL="91444" marR="91444" marT="45724" marB="45724"/>
                </a:tc>
                <a:extLst>
                  <a:ext uri="{0D108BD9-81ED-4DB2-BD59-A6C34878D82A}">
                    <a16:rowId xmlns:a16="http://schemas.microsoft.com/office/drawing/2014/main" val="1090229566"/>
                  </a:ext>
                </a:extLst>
              </a:tr>
              <a:tr h="518206"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\A	</a:t>
                      </a:r>
                      <a:endParaRPr lang="en-IN" sz="1400"/>
                    </a:p>
                  </a:txBody>
                  <a:tcPr marL="91444" marR="91444" marT="45724" marB="45724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Returns a match if the specified characters </a:t>
                      </a:r>
                      <a:r>
                        <a:rPr lang="en-US" sz="1400" b="1">
                          <a:solidFill>
                            <a:srgbClr val="00B050"/>
                          </a:solidFill>
                        </a:rPr>
                        <a:t>are at the beginning of the </a:t>
                      </a:r>
                      <a:r>
                        <a:rPr lang="en-US" sz="1400" b="1">
                          <a:solidFill>
                            <a:srgbClr val="C00000"/>
                          </a:solidFill>
                        </a:rPr>
                        <a:t>string</a:t>
                      </a:r>
                      <a:endParaRPr lang="en-IN" sz="1400" b="1">
                        <a:solidFill>
                          <a:srgbClr val="C00000"/>
                        </a:solidFill>
                      </a:endParaRPr>
                    </a:p>
                  </a:txBody>
                  <a:tcPr marL="91444" marR="91444" marT="45724" marB="45724"/>
                </a:tc>
                <a:tc>
                  <a:txBody>
                    <a:bodyPr/>
                    <a:lstStyle/>
                    <a:p>
                      <a:r>
                        <a:rPr lang="en-IN" sz="1400">
                          <a:hlinkClick r:id="rId2" action="ppaction://hlinksldjump"/>
                        </a:rPr>
                        <a:t>"\A"</a:t>
                      </a:r>
                      <a:endParaRPr lang="en-IN" sz="1400"/>
                    </a:p>
                  </a:txBody>
                  <a:tcPr marL="91444" marR="91444" marT="45724" marB="45724"/>
                </a:tc>
                <a:extLst>
                  <a:ext uri="{0D108BD9-81ED-4DB2-BD59-A6C34878D82A}">
                    <a16:rowId xmlns:a16="http://schemas.microsoft.com/office/drawing/2014/main" val="4290063350"/>
                  </a:ext>
                </a:extLst>
              </a:tr>
              <a:tr h="944965"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\b	</a:t>
                      </a:r>
                      <a:endParaRPr lang="en-IN" sz="1400"/>
                    </a:p>
                  </a:txBody>
                  <a:tcPr marL="91444" marR="91444" marT="45724" marB="45724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Returns a match where the specified characters </a:t>
                      </a:r>
                      <a:r>
                        <a:rPr lang="en-US" sz="1400" b="1">
                          <a:solidFill>
                            <a:srgbClr val="00B050"/>
                          </a:solidFill>
                        </a:rPr>
                        <a:t>are at the beginning or at the end of a</a:t>
                      </a:r>
                      <a:r>
                        <a:rPr lang="en-US" sz="1400"/>
                        <a:t> </a:t>
                      </a:r>
                      <a:r>
                        <a:rPr lang="en-US" sz="1400" b="1">
                          <a:solidFill>
                            <a:srgbClr val="C00000"/>
                          </a:solidFill>
                        </a:rPr>
                        <a:t>word</a:t>
                      </a:r>
                    </a:p>
                    <a:p>
                      <a:r>
                        <a:rPr lang="en-US" sz="1400"/>
                        <a:t>(the "r" in the beginning is making sure that the string is being treated as a "raw string")</a:t>
                      </a:r>
                    </a:p>
                  </a:txBody>
                  <a:tcPr marL="91444" marR="91444" marT="45724" marB="45724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rgbClr val="0B5394"/>
                          </a:solidFill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“\b</a:t>
                      </a:r>
                      <a:r>
                        <a:rPr lang="en-US" sz="1400">
                          <a:solidFill>
                            <a:srgbClr val="FF0066"/>
                          </a:solidFill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x</a:t>
                      </a:r>
                      <a:r>
                        <a:rPr lang="en-US" sz="1400">
                          <a:solidFill>
                            <a:srgbClr val="0B5394"/>
                          </a:solidFill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”</a:t>
                      </a:r>
                      <a:r>
                        <a:rPr lang="en-US" sz="1400">
                          <a:solidFill>
                            <a:srgbClr val="0B5394"/>
                          </a:solidFill>
                        </a:rPr>
                        <a:t>  - at the beginning</a:t>
                      </a:r>
                    </a:p>
                    <a:p>
                      <a:endParaRPr lang="en-US" sz="1400">
                        <a:solidFill>
                          <a:srgbClr val="0B5394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>
                          <a:solidFill>
                            <a:srgbClr val="0B5394"/>
                          </a:solidFill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“</a:t>
                      </a:r>
                      <a:r>
                        <a:rPr lang="en-US" sz="1400">
                          <a:solidFill>
                            <a:srgbClr val="FF0066"/>
                          </a:solidFill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y</a:t>
                      </a:r>
                      <a:r>
                        <a:rPr lang="en-US" sz="1400">
                          <a:solidFill>
                            <a:srgbClr val="0B5394"/>
                          </a:solidFill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\b”</a:t>
                      </a:r>
                      <a:r>
                        <a:rPr lang="en-US" sz="1400">
                          <a:solidFill>
                            <a:srgbClr val="0B5394"/>
                          </a:solidFill>
                        </a:rPr>
                        <a:t>  - at the end</a:t>
                      </a:r>
                    </a:p>
                  </a:txBody>
                  <a:tcPr marL="91444" marR="91444" marT="45724" marB="45724"/>
                </a:tc>
                <a:extLst>
                  <a:ext uri="{0D108BD9-81ED-4DB2-BD59-A6C34878D82A}">
                    <a16:rowId xmlns:a16="http://schemas.microsoft.com/office/drawing/2014/main" val="2649343647"/>
                  </a:ext>
                </a:extLst>
              </a:tr>
              <a:tr h="944965"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\B	</a:t>
                      </a:r>
                      <a:endParaRPr lang="en-IN" sz="1400"/>
                    </a:p>
                  </a:txBody>
                  <a:tcPr marL="91444" marR="91444" marT="45724" marB="45724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Returns a match where the specified characters are present, </a:t>
                      </a:r>
                      <a:r>
                        <a:rPr lang="en-US" sz="1400" b="1">
                          <a:solidFill>
                            <a:srgbClr val="FF0066"/>
                          </a:solidFill>
                        </a:rPr>
                        <a:t>but NOT at the beginning (or at the end)</a:t>
                      </a:r>
                      <a:r>
                        <a:rPr lang="en-US" sz="1400"/>
                        <a:t> of a </a:t>
                      </a:r>
                      <a:r>
                        <a:rPr lang="en-US" sz="1400" b="1">
                          <a:solidFill>
                            <a:srgbClr val="C00000"/>
                          </a:solidFill>
                        </a:rPr>
                        <a:t>word</a:t>
                      </a:r>
                    </a:p>
                    <a:p>
                      <a:r>
                        <a:rPr lang="en-US" sz="1400"/>
                        <a:t>(the "r" in the beginning is making sure that the string is being treated as a "raw string")</a:t>
                      </a:r>
                    </a:p>
                  </a:txBody>
                  <a:tcPr marL="91444" marR="91444" marT="45724" marB="45724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hlinkClick r:id="rId4" action="ppaction://hlinksldjump"/>
                        </a:rPr>
                        <a:t>“\B”</a:t>
                      </a:r>
                      <a:endParaRPr lang="en-IN" sz="1400"/>
                    </a:p>
                  </a:txBody>
                  <a:tcPr marL="91444" marR="91444" marT="45724" marB="45724"/>
                </a:tc>
                <a:extLst>
                  <a:ext uri="{0D108BD9-81ED-4DB2-BD59-A6C34878D82A}">
                    <a16:rowId xmlns:a16="http://schemas.microsoft.com/office/drawing/2014/main" val="1446938696"/>
                  </a:ext>
                </a:extLst>
              </a:tr>
              <a:tr h="457251">
                <a:tc>
                  <a:txBody>
                    <a:bodyPr/>
                    <a:lstStyle/>
                    <a:p>
                      <a:r>
                        <a:rPr lang="en-US" sz="1400"/>
                        <a:t>\Z	</a:t>
                      </a:r>
                      <a:endParaRPr lang="en-IN" sz="1400"/>
                    </a:p>
                  </a:txBody>
                  <a:tcPr marL="91444" marR="91444" marT="45724" marB="45724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/>
                        <a:t>Returns a match if the specified characters </a:t>
                      </a:r>
                      <a:r>
                        <a:rPr lang="en-US" sz="1400" b="1">
                          <a:solidFill>
                            <a:srgbClr val="00B050"/>
                          </a:solidFill>
                        </a:rPr>
                        <a:t>are at the end of the </a:t>
                      </a:r>
                      <a:r>
                        <a:rPr lang="en-US" sz="1400" b="1">
                          <a:solidFill>
                            <a:srgbClr val="C00000"/>
                          </a:solidFill>
                        </a:rPr>
                        <a:t>string</a:t>
                      </a:r>
                      <a:endParaRPr lang="en-IN" sz="1400" b="1">
                        <a:solidFill>
                          <a:srgbClr val="C00000"/>
                        </a:solidFill>
                      </a:endParaRPr>
                    </a:p>
                  </a:txBody>
                  <a:tcPr marL="91444" marR="91444" marT="45724" marB="45724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rgbClr val="0B5394"/>
                          </a:solidFill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“</a:t>
                      </a:r>
                      <a:r>
                        <a:rPr lang="en-US" sz="1400" err="1">
                          <a:solidFill>
                            <a:srgbClr val="FF0066"/>
                          </a:solidFill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abc</a:t>
                      </a:r>
                      <a:r>
                        <a:rPr lang="en-US" sz="1400">
                          <a:solidFill>
                            <a:srgbClr val="0B5394"/>
                          </a:solidFill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\Z”</a:t>
                      </a:r>
                      <a:endParaRPr lang="en-IN" sz="1400"/>
                    </a:p>
                  </a:txBody>
                  <a:tcPr marL="91444" marR="91444" marT="45724" marB="45724"/>
                </a:tc>
                <a:extLst>
                  <a:ext uri="{0D108BD9-81ED-4DB2-BD59-A6C34878D82A}">
                    <a16:rowId xmlns:a16="http://schemas.microsoft.com/office/drawing/2014/main" val="13465700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40262824"/>
      </p:ext>
    </p:extLst>
  </p:cSld>
  <p:clrMapOvr>
    <a:masterClrMapping/>
  </p:clrMapOvr>
  <p:transition>
    <p:fade thruBlk="1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202DDE28-47A8-4FCD-8490-72DCE94DDD8B}"/>
              </a:ext>
            </a:extLst>
          </p:cNvPr>
          <p:cNvGraphicFramePr>
            <a:graphicFrameLocks noGrp="1"/>
          </p:cNvGraphicFramePr>
          <p:nvPr/>
        </p:nvGraphicFramePr>
        <p:xfrm>
          <a:off x="246063" y="319088"/>
          <a:ext cx="8269287" cy="2982951"/>
        </p:xfrm>
        <a:graphic>
          <a:graphicData uri="http://schemas.openxmlformats.org/drawingml/2006/table">
            <a:tbl>
              <a:tblPr firstRow="1" bandRow="1">
                <a:tableStyleId>{3A88AAB8-05BE-4719-900D-DC6FD972DB07}</a:tableStyleId>
              </a:tblPr>
              <a:tblGrid>
                <a:gridCol w="822523">
                  <a:extLst>
                    <a:ext uri="{9D8B030D-6E8A-4147-A177-3AD203B41FA5}">
                      <a16:colId xmlns:a16="http://schemas.microsoft.com/office/drawing/2014/main" val="1088704937"/>
                    </a:ext>
                  </a:extLst>
                </a:gridCol>
                <a:gridCol w="6246030">
                  <a:extLst>
                    <a:ext uri="{9D8B030D-6E8A-4147-A177-3AD203B41FA5}">
                      <a16:colId xmlns:a16="http://schemas.microsoft.com/office/drawing/2014/main" val="2771313416"/>
                    </a:ext>
                  </a:extLst>
                </a:gridCol>
                <a:gridCol w="1200734">
                  <a:extLst>
                    <a:ext uri="{9D8B030D-6E8A-4147-A177-3AD203B41FA5}">
                      <a16:colId xmlns:a16="http://schemas.microsoft.com/office/drawing/2014/main" val="305147869"/>
                    </a:ext>
                  </a:extLst>
                </a:gridCol>
              </a:tblGrid>
              <a:tr h="712254">
                <a:tc>
                  <a:txBody>
                    <a:bodyPr/>
                    <a:lstStyle/>
                    <a:p>
                      <a:pPr algn="l" fontAlgn="t"/>
                      <a:r>
                        <a:rPr lang="en-IN" sz="1400">
                          <a:effectLst/>
                        </a:rPr>
                        <a:t>\d</a:t>
                      </a:r>
                    </a:p>
                  </a:txBody>
                  <a:tcPr marL="152387" marR="76193" marT="76197" marB="76197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Returns a match where the string contains digits (numbers from 0-9)</a:t>
                      </a:r>
                    </a:p>
                  </a:txBody>
                  <a:tcPr marL="76193" marR="76193" marT="76197" marB="76197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>
                          <a:effectLst/>
                          <a:hlinkClick r:id="rId2" action="ppaction://hlinksldjump"/>
                        </a:rPr>
                        <a:t>“\d”</a:t>
                      </a:r>
                      <a:endParaRPr lang="en-IN" sz="1400">
                        <a:effectLst/>
                      </a:endParaRPr>
                    </a:p>
                  </a:txBody>
                  <a:tcPr marL="76193" marR="76193" marT="76197" marB="76197"/>
                </a:tc>
                <a:extLst>
                  <a:ext uri="{0D108BD9-81ED-4DB2-BD59-A6C34878D82A}">
                    <a16:rowId xmlns:a16="http://schemas.microsoft.com/office/drawing/2014/main" val="4293907694"/>
                  </a:ext>
                </a:extLst>
              </a:tr>
              <a:tr h="370823">
                <a:tc>
                  <a:txBody>
                    <a:bodyPr/>
                    <a:lstStyle/>
                    <a:p>
                      <a:pPr algn="l" fontAlgn="t"/>
                      <a:r>
                        <a:rPr lang="en-IN" sz="1400">
                          <a:effectLst/>
                        </a:rPr>
                        <a:t>\D</a:t>
                      </a:r>
                    </a:p>
                  </a:txBody>
                  <a:tcPr marL="152387" marR="76193" marT="76197" marB="76197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Returns a match where the string DOES NOT contain digits</a:t>
                      </a:r>
                    </a:p>
                  </a:txBody>
                  <a:tcPr marL="76193" marR="76193" marT="76197" marB="76197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>
                          <a:effectLst/>
                          <a:hlinkClick r:id="rId3" action="ppaction://hlinksldjump"/>
                        </a:rPr>
                        <a:t>“\D”</a:t>
                      </a:r>
                      <a:endParaRPr lang="en-IN" sz="1400">
                        <a:effectLst/>
                      </a:endParaRPr>
                    </a:p>
                  </a:txBody>
                  <a:tcPr marL="76193" marR="76193" marT="76197" marB="76197"/>
                </a:tc>
                <a:extLst>
                  <a:ext uri="{0D108BD9-81ED-4DB2-BD59-A6C34878D82A}">
                    <a16:rowId xmlns:a16="http://schemas.microsoft.com/office/drawing/2014/main" val="2137950193"/>
                  </a:ext>
                </a:extLst>
              </a:tr>
              <a:tr h="370823">
                <a:tc>
                  <a:txBody>
                    <a:bodyPr/>
                    <a:lstStyle/>
                    <a:p>
                      <a:pPr algn="l" fontAlgn="t"/>
                      <a:r>
                        <a:rPr lang="en-IN" sz="1400">
                          <a:effectLst/>
                        </a:rPr>
                        <a:t>\s</a:t>
                      </a:r>
                    </a:p>
                  </a:txBody>
                  <a:tcPr marL="152387" marR="76193" marT="76197" marB="76197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Returns a match where the string contains a white space character</a:t>
                      </a:r>
                    </a:p>
                  </a:txBody>
                  <a:tcPr marL="76193" marR="76193" marT="76197" marB="76197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>
                          <a:effectLst/>
                          <a:hlinkClick r:id="rId4" action="ppaction://hlinksldjump"/>
                        </a:rPr>
                        <a:t>“\s”</a:t>
                      </a:r>
                      <a:endParaRPr lang="en-IN" sz="1400">
                        <a:effectLst/>
                      </a:endParaRPr>
                    </a:p>
                  </a:txBody>
                  <a:tcPr marL="76193" marR="76193" marT="76197" marB="76197"/>
                </a:tc>
                <a:extLst>
                  <a:ext uri="{0D108BD9-81ED-4DB2-BD59-A6C34878D82A}">
                    <a16:rowId xmlns:a16="http://schemas.microsoft.com/office/drawing/2014/main" val="251703322"/>
                  </a:ext>
                </a:extLst>
              </a:tr>
              <a:tr h="579094">
                <a:tc>
                  <a:txBody>
                    <a:bodyPr/>
                    <a:lstStyle/>
                    <a:p>
                      <a:pPr algn="l" fontAlgn="t"/>
                      <a:r>
                        <a:rPr lang="en-IN" sz="1400">
                          <a:effectLst/>
                        </a:rPr>
                        <a:t>\S</a:t>
                      </a:r>
                    </a:p>
                  </a:txBody>
                  <a:tcPr marL="152387" marR="76193" marT="76197" marB="76197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Returns a match where the string DOES NOT contain a white space character</a:t>
                      </a:r>
                    </a:p>
                  </a:txBody>
                  <a:tcPr marL="76193" marR="76193" marT="76197" marB="76197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>
                          <a:effectLst/>
                          <a:hlinkClick r:id="rId5" action="ppaction://hlinksldjump"/>
                        </a:rPr>
                        <a:t>“\S”</a:t>
                      </a:r>
                      <a:endParaRPr lang="en-IN" sz="1400">
                        <a:effectLst/>
                      </a:endParaRPr>
                    </a:p>
                  </a:txBody>
                  <a:tcPr marL="76193" marR="76193" marT="76197" marB="76197"/>
                </a:tc>
                <a:extLst>
                  <a:ext uri="{0D108BD9-81ED-4DB2-BD59-A6C34878D82A}">
                    <a16:rowId xmlns:a16="http://schemas.microsoft.com/office/drawing/2014/main" val="580133827"/>
                  </a:ext>
                </a:extLst>
              </a:tr>
              <a:tr h="579094">
                <a:tc>
                  <a:txBody>
                    <a:bodyPr/>
                    <a:lstStyle/>
                    <a:p>
                      <a:pPr algn="l" fontAlgn="t"/>
                      <a:r>
                        <a:rPr lang="en-IN" sz="1400">
                          <a:effectLst/>
                        </a:rPr>
                        <a:t>\w</a:t>
                      </a:r>
                    </a:p>
                  </a:txBody>
                  <a:tcPr marL="152387" marR="76193" marT="76197" marB="76197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Returns a match where the string contains any word characters (characters from a to Z, digits from 0-9, and the underscore _ character)</a:t>
                      </a:r>
                    </a:p>
                  </a:txBody>
                  <a:tcPr marL="76193" marR="76193" marT="76197" marB="76197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>
                          <a:effectLst/>
                          <a:hlinkClick r:id="rId6" action="ppaction://hlinksldjump"/>
                        </a:rPr>
                        <a:t>“\w”</a:t>
                      </a:r>
                      <a:endParaRPr lang="en-IN" sz="1400">
                        <a:effectLst/>
                      </a:endParaRPr>
                    </a:p>
                  </a:txBody>
                  <a:tcPr marL="76193" marR="76193" marT="76197" marB="76197"/>
                </a:tc>
                <a:extLst>
                  <a:ext uri="{0D108BD9-81ED-4DB2-BD59-A6C34878D82A}">
                    <a16:rowId xmlns:a16="http://schemas.microsoft.com/office/drawing/2014/main" val="4293509708"/>
                  </a:ext>
                </a:extLst>
              </a:tr>
              <a:tr h="370823">
                <a:tc>
                  <a:txBody>
                    <a:bodyPr/>
                    <a:lstStyle/>
                    <a:p>
                      <a:pPr algn="l" fontAlgn="t"/>
                      <a:r>
                        <a:rPr lang="en-IN" sz="1400">
                          <a:effectLst/>
                        </a:rPr>
                        <a:t>\W</a:t>
                      </a:r>
                    </a:p>
                  </a:txBody>
                  <a:tcPr marL="152387" marR="76193" marT="76197" marB="76197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Returns a match where the string DOES NOT contain any word characters</a:t>
                      </a:r>
                    </a:p>
                  </a:txBody>
                  <a:tcPr marL="76193" marR="76193" marT="76197" marB="76197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>
                          <a:effectLst/>
                          <a:hlinkClick r:id="rId7" action="ppaction://hlinksldjump"/>
                        </a:rPr>
                        <a:t>“\W”</a:t>
                      </a:r>
                      <a:endParaRPr lang="en-IN" sz="1400">
                        <a:effectLst/>
                      </a:endParaRPr>
                    </a:p>
                  </a:txBody>
                  <a:tcPr marL="76193" marR="76193" marT="76197" marB="76197"/>
                </a:tc>
                <a:extLst>
                  <a:ext uri="{0D108BD9-81ED-4DB2-BD59-A6C34878D82A}">
                    <a16:rowId xmlns:a16="http://schemas.microsoft.com/office/drawing/2014/main" val="16388919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00326213"/>
      </p:ext>
    </p:extLst>
  </p:cSld>
  <p:clrMapOvr>
    <a:masterClrMapping/>
  </p:clrMapOvr>
  <p:transition>
    <p:fade thruBlk="1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E4A5BC2-B020-4CAF-9851-996C4C04B840}"/>
              </a:ext>
            </a:extLst>
          </p:cNvPr>
          <p:cNvSpPr/>
          <p:nvPr/>
        </p:nvSpPr>
        <p:spPr>
          <a:xfrm>
            <a:off x="688554" y="418892"/>
            <a:ext cx="8455446" cy="4401205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kern="0">
                <a:latin typeface="Arial"/>
                <a:ea typeface="Arial"/>
                <a:cs typeface="Arial"/>
                <a:sym typeface="Arial"/>
              </a:rPr>
              <a:t>import re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lang="en-US" kern="0">
              <a:latin typeface="Arial"/>
              <a:ea typeface="Arial"/>
              <a:cs typeface="Arial"/>
              <a:sym typeface="Arial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kern="0">
                <a:latin typeface="Arial"/>
                <a:ea typeface="Arial"/>
                <a:cs typeface="Arial"/>
                <a:sym typeface="Arial"/>
              </a:rPr>
              <a:t>txt = "Unicode was introduced to include every character in all languages and bring uniformity in encoding"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lang="en-US" kern="0">
              <a:latin typeface="Arial"/>
              <a:ea typeface="Arial"/>
              <a:cs typeface="Arial"/>
              <a:sym typeface="Arial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b="1" kern="0">
                <a:latin typeface="Arial"/>
                <a:ea typeface="Arial"/>
                <a:cs typeface="Arial"/>
                <a:sym typeface="Arial"/>
              </a:rPr>
              <a:t>#Check if “Unicode" is present at the beginning of a word: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lang="en-US" kern="0">
              <a:latin typeface="Arial"/>
              <a:ea typeface="Arial"/>
              <a:cs typeface="Arial"/>
              <a:sym typeface="Arial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kern="0">
                <a:highlight>
                  <a:srgbClr val="00FFFF"/>
                </a:highlight>
                <a:latin typeface="Arial"/>
                <a:ea typeface="Arial"/>
                <a:cs typeface="Arial"/>
                <a:sym typeface="Arial"/>
              </a:rPr>
              <a:t>x = </a:t>
            </a:r>
            <a:r>
              <a:rPr lang="en-US" kern="0" err="1">
                <a:highlight>
                  <a:srgbClr val="00FFFF"/>
                </a:highlight>
                <a:latin typeface="Arial"/>
                <a:ea typeface="Arial"/>
                <a:cs typeface="Arial"/>
                <a:sym typeface="Arial"/>
              </a:rPr>
              <a:t>re.findall</a:t>
            </a:r>
            <a:r>
              <a:rPr lang="en-US" kern="0">
                <a:highlight>
                  <a:srgbClr val="00FFFF"/>
                </a:highlight>
                <a:latin typeface="Arial"/>
                <a:ea typeface="Arial"/>
                <a:cs typeface="Arial"/>
                <a:sym typeface="Arial"/>
              </a:rPr>
              <a:t>("\</a:t>
            </a:r>
            <a:r>
              <a:rPr lang="en-US" kern="0" err="1">
                <a:highlight>
                  <a:srgbClr val="00FFFF"/>
                </a:highlight>
                <a:latin typeface="Arial"/>
                <a:ea typeface="Arial"/>
                <a:cs typeface="Arial"/>
                <a:sym typeface="Arial"/>
              </a:rPr>
              <a:t>AUnicode</a:t>
            </a:r>
            <a:r>
              <a:rPr lang="en-US" kern="0">
                <a:highlight>
                  <a:srgbClr val="00FFFF"/>
                </a:highlight>
                <a:latin typeface="Arial"/>
                <a:ea typeface="Arial"/>
                <a:cs typeface="Arial"/>
                <a:sym typeface="Arial"/>
              </a:rPr>
              <a:t>", txt)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kern="0">
                <a:highlight>
                  <a:srgbClr val="00FFFF"/>
                </a:highlight>
                <a:latin typeface="Arial"/>
                <a:ea typeface="Arial"/>
                <a:cs typeface="Arial"/>
                <a:sym typeface="Arial"/>
              </a:rPr>
              <a:t>print(x)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lang="en-US" kern="0">
              <a:latin typeface="Arial"/>
              <a:ea typeface="Arial"/>
              <a:cs typeface="Arial"/>
              <a:sym typeface="Arial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kern="0">
                <a:latin typeface="Arial"/>
                <a:ea typeface="Arial"/>
                <a:cs typeface="Arial"/>
                <a:sym typeface="Arial"/>
              </a:rPr>
              <a:t>if x: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kern="0"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en-US" kern="0">
                <a:highlight>
                  <a:srgbClr val="00FF00"/>
                </a:highlight>
                <a:latin typeface="Arial"/>
                <a:ea typeface="Arial"/>
                <a:cs typeface="Arial"/>
                <a:sym typeface="Arial"/>
              </a:rPr>
              <a:t>print("Yes, there is at least one match!")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kern="0">
                <a:latin typeface="Arial"/>
                <a:ea typeface="Arial"/>
                <a:cs typeface="Arial"/>
                <a:sym typeface="Arial"/>
              </a:rPr>
              <a:t>else: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kern="0">
                <a:latin typeface="Arial"/>
                <a:ea typeface="Arial"/>
                <a:cs typeface="Arial"/>
                <a:sym typeface="Arial"/>
              </a:rPr>
              <a:t>  print("No match")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lang="en-US" kern="0">
              <a:latin typeface="Arial"/>
              <a:ea typeface="Arial"/>
              <a:cs typeface="Arial"/>
              <a:sym typeface="Arial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b="1" kern="0"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OUTPUT: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kern="0">
                <a:highlight>
                  <a:srgbClr val="00FFFF"/>
                </a:highlight>
                <a:latin typeface="Arial"/>
                <a:ea typeface="Arial"/>
                <a:cs typeface="Arial"/>
                <a:sym typeface="Arial"/>
              </a:rPr>
              <a:t>['Unicode']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kern="0">
                <a:highlight>
                  <a:srgbClr val="00FF00"/>
                </a:highlight>
                <a:latin typeface="Arial"/>
                <a:ea typeface="Arial"/>
                <a:cs typeface="Arial"/>
                <a:sym typeface="Arial"/>
              </a:rPr>
              <a:t>Yes, there is at least one match!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lang="en-US" kern="0">
              <a:latin typeface="Arial"/>
              <a:ea typeface="Arial"/>
              <a:cs typeface="Arial"/>
              <a:sym typeface="Arial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b="1" kern="0">
                <a:latin typeface="Arial"/>
                <a:ea typeface="Arial"/>
                <a:cs typeface="Arial"/>
                <a:sym typeface="Arial"/>
                <a:hlinkClick r:id="rId2" action="ppaction://hlinksldjump"/>
              </a:rPr>
              <a:t>&lt;slide 19&gt;</a:t>
            </a:r>
            <a:endParaRPr lang="en-US" b="1" kern="0"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72416378"/>
      </p:ext>
    </p:extLst>
  </p:cSld>
  <p:clrMapOvr>
    <a:masterClrMapping/>
  </p:clrMapOvr>
  <p:transition>
    <p:fade thruBlk="1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AAD2C1E-69F2-40F1-ADA4-D4F8840C857B}"/>
              </a:ext>
            </a:extLst>
          </p:cNvPr>
          <p:cNvSpPr/>
          <p:nvPr/>
        </p:nvSpPr>
        <p:spPr>
          <a:xfrm>
            <a:off x="424148" y="268332"/>
            <a:ext cx="7838501" cy="5262979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kern="0">
                <a:latin typeface="Arial"/>
                <a:ea typeface="Arial"/>
                <a:cs typeface="Arial"/>
                <a:sym typeface="Arial"/>
              </a:rPr>
              <a:t>import re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lang="en-US" kern="0">
              <a:latin typeface="Arial"/>
              <a:ea typeface="Arial"/>
              <a:cs typeface="Arial"/>
              <a:sym typeface="Arial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kern="0">
                <a:latin typeface="Arial"/>
                <a:ea typeface="Arial"/>
                <a:cs typeface="Arial"/>
                <a:sym typeface="Arial"/>
              </a:rPr>
              <a:t>txt = "In every country "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lang="en-US" kern="0">
              <a:latin typeface="Arial"/>
              <a:ea typeface="Arial"/>
              <a:cs typeface="Arial"/>
              <a:sym typeface="Arial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kern="0">
                <a:highlight>
                  <a:srgbClr val="00FFFF"/>
                </a:highlight>
                <a:latin typeface="Arial"/>
                <a:ea typeface="Arial"/>
                <a:cs typeface="Arial"/>
                <a:sym typeface="Arial"/>
              </a:rPr>
              <a:t>#Check if “In" is present at the beginning of a WORD: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lang="en-US" kern="0">
              <a:highlight>
                <a:srgbClr val="00FFFF"/>
              </a:highlight>
              <a:latin typeface="Arial"/>
              <a:ea typeface="Arial"/>
              <a:cs typeface="Arial"/>
              <a:sym typeface="Arial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kern="0">
                <a:highlight>
                  <a:srgbClr val="00FFFF"/>
                </a:highlight>
                <a:latin typeface="Arial"/>
                <a:ea typeface="Arial"/>
                <a:cs typeface="Arial"/>
                <a:sym typeface="Arial"/>
              </a:rPr>
              <a:t>x = </a:t>
            </a:r>
            <a:r>
              <a:rPr lang="en-US" kern="0" err="1">
                <a:highlight>
                  <a:srgbClr val="00FFFF"/>
                </a:highlight>
                <a:latin typeface="Arial"/>
                <a:ea typeface="Arial"/>
                <a:cs typeface="Arial"/>
                <a:sym typeface="Arial"/>
              </a:rPr>
              <a:t>re.findall</a:t>
            </a:r>
            <a:r>
              <a:rPr lang="en-US" kern="0">
                <a:highlight>
                  <a:srgbClr val="00FFFF"/>
                </a:highlight>
                <a:latin typeface="Arial"/>
                <a:ea typeface="Arial"/>
                <a:cs typeface="Arial"/>
                <a:sym typeface="Arial"/>
              </a:rPr>
              <a:t>(r"\</a:t>
            </a:r>
            <a:r>
              <a:rPr lang="en-US" kern="0" err="1">
                <a:highlight>
                  <a:srgbClr val="00FFFF"/>
                </a:highlight>
                <a:latin typeface="Arial"/>
                <a:ea typeface="Arial"/>
                <a:cs typeface="Arial"/>
                <a:sym typeface="Arial"/>
              </a:rPr>
              <a:t>bIn</a:t>
            </a:r>
            <a:r>
              <a:rPr lang="en-US" kern="0">
                <a:highlight>
                  <a:srgbClr val="00FFFF"/>
                </a:highlight>
                <a:latin typeface="Arial"/>
                <a:ea typeface="Arial"/>
                <a:cs typeface="Arial"/>
                <a:sym typeface="Arial"/>
              </a:rPr>
              <a:t>", txt)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lang="en-US" kern="0">
              <a:highlight>
                <a:srgbClr val="00FFFF"/>
              </a:highlight>
              <a:latin typeface="Arial"/>
              <a:ea typeface="Arial"/>
              <a:cs typeface="Arial"/>
              <a:sym typeface="Arial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kern="0">
                <a:highlight>
                  <a:srgbClr val="00FFFF"/>
                </a:highlight>
                <a:latin typeface="Arial"/>
                <a:ea typeface="Arial"/>
                <a:cs typeface="Arial"/>
                <a:sym typeface="Arial"/>
              </a:rPr>
              <a:t>print(x)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lang="en-US" kern="0">
              <a:latin typeface="Arial"/>
              <a:ea typeface="Arial"/>
              <a:cs typeface="Arial"/>
              <a:sym typeface="Arial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kern="0">
                <a:latin typeface="Arial"/>
                <a:ea typeface="Arial"/>
                <a:cs typeface="Arial"/>
                <a:sym typeface="Arial"/>
              </a:rPr>
              <a:t>if x: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kern="0">
                <a:latin typeface="Arial"/>
                <a:ea typeface="Arial"/>
                <a:cs typeface="Arial"/>
                <a:sym typeface="Arial"/>
              </a:rPr>
              <a:t>  print("Yes, there is at least one match!")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kern="0">
                <a:latin typeface="Arial"/>
                <a:ea typeface="Arial"/>
                <a:cs typeface="Arial"/>
                <a:sym typeface="Arial"/>
              </a:rPr>
              <a:t>else: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kern="0">
                <a:latin typeface="Arial"/>
                <a:ea typeface="Arial"/>
                <a:cs typeface="Arial"/>
                <a:sym typeface="Arial"/>
              </a:rPr>
              <a:t>  print("No match")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lang="en-US" kern="0">
              <a:latin typeface="Arial"/>
              <a:ea typeface="Arial"/>
              <a:cs typeface="Arial"/>
              <a:sym typeface="Arial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b="1" kern="0"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OUTPUT: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kern="0">
                <a:highlight>
                  <a:srgbClr val="00FFFF"/>
                </a:highlight>
                <a:latin typeface="Arial"/>
                <a:ea typeface="Arial"/>
                <a:cs typeface="Arial"/>
                <a:sym typeface="Arial"/>
              </a:rPr>
              <a:t>['In']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kern="0">
                <a:latin typeface="Arial"/>
                <a:ea typeface="Arial"/>
                <a:cs typeface="Arial"/>
                <a:sym typeface="Arial"/>
              </a:rPr>
              <a:t>Yes, there is at least one match!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lang="en-US" kern="0">
              <a:latin typeface="Arial"/>
              <a:ea typeface="Arial"/>
              <a:cs typeface="Arial"/>
              <a:sym typeface="Arial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lang="en-US" kern="0">
              <a:latin typeface="Arial"/>
              <a:ea typeface="Arial"/>
              <a:cs typeface="Arial"/>
              <a:sym typeface="Arial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b="1" kern="0">
                <a:latin typeface="Arial"/>
                <a:ea typeface="Arial"/>
                <a:cs typeface="Arial"/>
                <a:sym typeface="Arial"/>
                <a:hlinkClick r:id="rId2" action="ppaction://hlinksldjump"/>
              </a:rPr>
              <a:t>&lt;slide 19&gt;</a:t>
            </a:r>
            <a:endParaRPr lang="en-US" b="1" kern="0">
              <a:latin typeface="Arial"/>
              <a:ea typeface="Arial"/>
              <a:cs typeface="Arial"/>
              <a:sym typeface="Arial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lang="en-US" kern="0">
              <a:latin typeface="Arial"/>
              <a:ea typeface="Arial"/>
              <a:cs typeface="Arial"/>
              <a:sym typeface="Arial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lang="en-US" kern="0">
              <a:latin typeface="Arial"/>
              <a:ea typeface="Arial"/>
              <a:cs typeface="Arial"/>
              <a:sym typeface="Arial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lang="en-US" kern="0"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00356257"/>
      </p:ext>
    </p:extLst>
  </p:cSld>
  <p:clrMapOvr>
    <a:masterClrMapping/>
  </p:clrMapOvr>
  <p:transition>
    <p:fade thruBlk="1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>
            <a:extLst>
              <a:ext uri="{FF2B5EF4-FFF2-40B4-BE49-F238E27FC236}">
                <a16:creationId xmlns:a16="http://schemas.microsoft.com/office/drawing/2014/main" id="{5187A653-C078-48FB-A288-4E4C739351F5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>
          <a:xfrm>
            <a:off x="0" y="1627188"/>
            <a:ext cx="2249586" cy="857250"/>
          </a:xfrm>
        </p:spPr>
        <p:txBody>
          <a:bodyPr/>
          <a:lstStyle/>
          <a:p>
            <a:pPr eaLnBrk="1" hangingPunct="1"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Font typeface="Montserrat" charset="0"/>
              <a:buNone/>
            </a:pPr>
            <a:r>
              <a:rPr lang="en-IN" altLang="en-US" sz="2400" b="1">
                <a:solidFill>
                  <a:srgbClr val="FFFFFF"/>
                </a:solidFill>
                <a:latin typeface="Montserrat" charset="0"/>
                <a:cs typeface="Montserrat" charset="0"/>
                <a:sym typeface="Montserrat" charset="0"/>
              </a:rPr>
              <a:t>Applications</a:t>
            </a:r>
            <a:br>
              <a:rPr lang="en-IN" altLang="en-US" sz="2400" b="1">
                <a:solidFill>
                  <a:srgbClr val="FFFFFF"/>
                </a:solidFill>
                <a:latin typeface="Montserrat" charset="0"/>
                <a:cs typeface="Montserrat" charset="0"/>
                <a:sym typeface="Montserrat" charset="0"/>
              </a:rPr>
            </a:br>
            <a:endParaRPr lang="en-IN" altLang="en-US" sz="2400" b="1">
              <a:solidFill>
                <a:srgbClr val="FFFFFF"/>
              </a:solidFill>
              <a:latin typeface="Montserrat" charset="0"/>
              <a:cs typeface="Montserrat" charset="0"/>
              <a:sym typeface="Montserrat" charset="0"/>
            </a:endParaRP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703D2519-07C2-41CB-868E-43F140D43EE8}"/>
              </a:ext>
            </a:extLst>
          </p:cNvPr>
          <p:cNvSpPr txBox="1">
            <a:spLocks/>
          </p:cNvSpPr>
          <p:nvPr/>
        </p:nvSpPr>
        <p:spPr bwMode="auto">
          <a:xfrm>
            <a:off x="2346690" y="296863"/>
            <a:ext cx="6797310" cy="4662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spcFirstLastPara="1" vert="horz" wrap="square" lIns="91425" tIns="91425" rIns="91425" bIns="91425" numCol="1" anchor="t" anchorCtr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lvl="0" indent="-381000" algn="l" rtl="0" eaLnBrk="0" fontAlgn="base" hangingPunct="0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▸"/>
              <a:defRPr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 panose="020B0604020202020204" pitchFamily="34" charset="0"/>
              </a:defRPr>
            </a:lvl1pPr>
            <a:lvl2pPr marL="914400" lvl="1" indent="-381000" algn="l" rtl="0" eaLnBrk="0" fontAlgn="base" hangingPunc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▹"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 panose="020B0604020202020204" pitchFamily="34" charset="0"/>
              </a:defRPr>
            </a:lvl2pPr>
            <a:lvl3pPr marL="1371600" lvl="2" indent="-381000" algn="l" rtl="0" eaLnBrk="0" fontAlgn="base" hangingPunc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■"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 panose="020B0604020202020204" pitchFamily="34" charset="0"/>
              </a:defRPr>
            </a:lvl3pPr>
            <a:lvl4pPr marL="1828800" lvl="3" indent="-381000" algn="l" rtl="0" eaLnBrk="0" fontAlgn="base" hangingPunc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●"/>
              <a:defRPr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 panose="020B0604020202020204" pitchFamily="34" charset="0"/>
              </a:defRPr>
            </a:lvl4pPr>
            <a:lvl5pPr marL="2286000" lvl="4" indent="-381000" algn="l" rtl="0" eaLnBrk="0" fontAlgn="base" hangingPunc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○"/>
              <a:defRPr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 panose="020B0604020202020204" pitchFamily="34" charset="0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just" eaLnBrk="1" fontAlgn="auto" hangingPunct="1">
              <a:buClr>
                <a:schemeClr val="accent3"/>
              </a:buClr>
              <a:buFont typeface="Roboto"/>
              <a:buChar char="▸"/>
              <a:defRPr/>
            </a:pPr>
            <a:endParaRPr lang="en-US" sz="2000" i="1" kern="0">
              <a:solidFill>
                <a:srgbClr val="FF0066"/>
              </a:solidFill>
              <a:latin typeface="Roboto"/>
              <a:ea typeface="Roboto"/>
              <a:cs typeface="Roboto"/>
              <a:sym typeface="Roboto"/>
            </a:endParaRPr>
          </a:p>
          <a:p>
            <a:pPr algn="just" eaLnBrk="1" fontAlgn="auto" hangingPunct="1">
              <a:buClr>
                <a:schemeClr val="accent3"/>
              </a:buClr>
              <a:buFont typeface="Wingdings" panose="05000000000000000000" pitchFamily="2" charset="2"/>
              <a:buChar char="Ø"/>
              <a:defRPr/>
            </a:pPr>
            <a:r>
              <a:rPr lang="en-US" sz="2000" i="1" kern="0">
                <a:solidFill>
                  <a:srgbClr val="C00000"/>
                </a:solidFill>
                <a:latin typeface="Roboto"/>
                <a:ea typeface="Roboto"/>
              </a:rPr>
              <a:t>search and replace tools of word processors and text editors.</a:t>
            </a:r>
            <a:endParaRPr lang="en-US" sz="2000" i="1" kern="0">
              <a:solidFill>
                <a:srgbClr val="C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algn="just" eaLnBrk="1" fontAlgn="auto" hangingPunct="1">
              <a:buClr>
                <a:schemeClr val="accent3"/>
              </a:buClr>
              <a:buFont typeface="Wingdings" panose="05000000000000000000" pitchFamily="2" charset="2"/>
              <a:buChar char="Ø"/>
              <a:defRPr/>
            </a:pPr>
            <a:r>
              <a:rPr lang="en-US" sz="2000" i="1" kern="0">
                <a:solidFill>
                  <a:srgbClr val="00B050"/>
                </a:solidFill>
                <a:latin typeface="Roboto"/>
                <a:ea typeface="Roboto"/>
                <a:cs typeface="Roboto"/>
                <a:sym typeface="Roboto"/>
              </a:rPr>
              <a:t>Used at the server side to validate the format of email addresses or passwords during registration. </a:t>
            </a:r>
          </a:p>
          <a:p>
            <a:pPr algn="just" eaLnBrk="1" fontAlgn="auto" hangingPunct="1">
              <a:buClr>
                <a:schemeClr val="accent3"/>
              </a:buClr>
              <a:buFont typeface="Wingdings" panose="05000000000000000000" pitchFamily="2" charset="2"/>
              <a:buChar char="Ø"/>
              <a:defRPr/>
            </a:pPr>
            <a:r>
              <a:rPr lang="en-US" sz="2000" i="1" kern="0">
                <a:solidFill>
                  <a:srgbClr val="FF0066"/>
                </a:solidFill>
                <a:latin typeface="Roboto"/>
                <a:ea typeface="Roboto"/>
                <a:cs typeface="Roboto"/>
                <a:sym typeface="Roboto"/>
              </a:rPr>
              <a:t>Used for parsing text data files to find, replace, or delete certain string, etc.</a:t>
            </a:r>
          </a:p>
          <a:p>
            <a:pPr algn="just" eaLnBrk="1" fontAlgn="auto" hangingPunct="1">
              <a:buClr>
                <a:schemeClr val="accent3"/>
              </a:buClr>
              <a:buFont typeface="Wingdings" panose="05000000000000000000" pitchFamily="2" charset="2"/>
              <a:buChar char="Ø"/>
              <a:defRPr/>
            </a:pPr>
            <a:r>
              <a:rPr lang="en-US" sz="2000" i="1" kern="0">
                <a:solidFill>
                  <a:schemeClr val="tx1">
                    <a:lumMod val="60000"/>
                    <a:lumOff val="40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Helps in manipulating textual data, in  data science projects involving text mining.</a:t>
            </a:r>
            <a:endParaRPr lang="en-IN" sz="2000" i="1" kern="0">
              <a:solidFill>
                <a:schemeClr val="tx1">
                  <a:lumMod val="60000"/>
                  <a:lumOff val="40000"/>
                </a:schemeClr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4078117638"/>
      </p:ext>
    </p:extLst>
  </p:cSld>
  <p:clrMapOvr>
    <a:masterClrMapping/>
  </p:clrMapOvr>
  <p:transition>
    <p:fade thruBlk="1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F23B263-87AC-4DA9-BC4B-A208BB655D0D}"/>
              </a:ext>
            </a:extLst>
          </p:cNvPr>
          <p:cNvSpPr/>
          <p:nvPr/>
        </p:nvSpPr>
        <p:spPr>
          <a:xfrm>
            <a:off x="363556" y="47982"/>
            <a:ext cx="8780444" cy="5047536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lang="en-US" kern="0">
              <a:latin typeface="Arial"/>
              <a:ea typeface="Arial"/>
              <a:cs typeface="Arial"/>
              <a:sym typeface="Arial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kern="0">
                <a:latin typeface="Arial"/>
                <a:ea typeface="Arial"/>
                <a:cs typeface="Arial"/>
                <a:sym typeface="Arial"/>
              </a:rPr>
              <a:t>import re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kern="0">
                <a:latin typeface="Arial"/>
                <a:ea typeface="Arial"/>
                <a:cs typeface="Arial"/>
                <a:sym typeface="Arial"/>
              </a:rPr>
              <a:t>txt = "Unicode was introduced to include every character in all languages and bring uniformity in encoding"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lang="en-US" kern="0">
              <a:latin typeface="Arial"/>
              <a:ea typeface="Arial"/>
              <a:cs typeface="Arial"/>
              <a:sym typeface="Arial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b="1" kern="0">
                <a:latin typeface="Arial"/>
                <a:ea typeface="Arial"/>
                <a:cs typeface="Arial"/>
                <a:sym typeface="Arial"/>
              </a:rPr>
              <a:t>#Check if "cod" is present, but NOT at the beginning of a word: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lang="en-US" b="1" kern="0">
              <a:latin typeface="Arial"/>
              <a:ea typeface="Arial"/>
              <a:cs typeface="Arial"/>
              <a:sym typeface="Arial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b="1" kern="0">
                <a:highlight>
                  <a:srgbClr val="FF00FF"/>
                </a:highlight>
                <a:latin typeface="Arial"/>
                <a:ea typeface="Arial"/>
                <a:cs typeface="Arial"/>
                <a:sym typeface="Arial"/>
              </a:rPr>
              <a:t>x = </a:t>
            </a:r>
            <a:r>
              <a:rPr lang="en-US" b="1" kern="0" err="1">
                <a:highlight>
                  <a:srgbClr val="FF00FF"/>
                </a:highlight>
                <a:latin typeface="Arial"/>
                <a:ea typeface="Arial"/>
                <a:cs typeface="Arial"/>
                <a:sym typeface="Arial"/>
              </a:rPr>
              <a:t>re.findall</a:t>
            </a:r>
            <a:r>
              <a:rPr lang="en-US" b="1" kern="0">
                <a:highlight>
                  <a:srgbClr val="FF00FF"/>
                </a:highlight>
                <a:latin typeface="Arial"/>
                <a:ea typeface="Arial"/>
                <a:cs typeface="Arial"/>
                <a:sym typeface="Arial"/>
              </a:rPr>
              <a:t>(r"\</a:t>
            </a:r>
            <a:r>
              <a:rPr lang="en-US" b="1" kern="0" err="1">
                <a:highlight>
                  <a:srgbClr val="FF00FF"/>
                </a:highlight>
                <a:latin typeface="Arial"/>
                <a:ea typeface="Arial"/>
                <a:cs typeface="Arial"/>
                <a:sym typeface="Arial"/>
              </a:rPr>
              <a:t>Bcod</a:t>
            </a:r>
            <a:r>
              <a:rPr lang="en-US" b="1" kern="0">
                <a:highlight>
                  <a:srgbClr val="FF00FF"/>
                </a:highlight>
                <a:latin typeface="Arial"/>
                <a:ea typeface="Arial"/>
                <a:cs typeface="Arial"/>
                <a:sym typeface="Arial"/>
              </a:rPr>
              <a:t>", txt)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lang="en-US" kern="0">
              <a:highlight>
                <a:srgbClr val="FF00FF"/>
              </a:highlight>
              <a:latin typeface="Arial"/>
              <a:ea typeface="Arial"/>
              <a:cs typeface="Arial"/>
              <a:sym typeface="Arial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kern="0">
                <a:highlight>
                  <a:srgbClr val="FF00FF"/>
                </a:highlight>
                <a:latin typeface="Arial"/>
                <a:ea typeface="Arial"/>
                <a:cs typeface="Arial"/>
                <a:sym typeface="Arial"/>
              </a:rPr>
              <a:t>print(x)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lang="en-US" kern="0">
              <a:latin typeface="Arial"/>
              <a:ea typeface="Arial"/>
              <a:cs typeface="Arial"/>
              <a:sym typeface="Arial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kern="0">
                <a:latin typeface="Arial"/>
                <a:ea typeface="Arial"/>
                <a:cs typeface="Arial"/>
                <a:sym typeface="Arial"/>
              </a:rPr>
              <a:t>if x: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kern="0">
                <a:latin typeface="Arial"/>
                <a:ea typeface="Arial"/>
                <a:cs typeface="Arial"/>
                <a:sym typeface="Arial"/>
              </a:rPr>
              <a:t>  print("Yes, there is at least one match!")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kern="0">
                <a:latin typeface="Arial"/>
                <a:ea typeface="Arial"/>
                <a:cs typeface="Arial"/>
                <a:sym typeface="Arial"/>
              </a:rPr>
              <a:t>else: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kern="0">
                <a:latin typeface="Arial"/>
                <a:ea typeface="Arial"/>
                <a:cs typeface="Arial"/>
                <a:sym typeface="Arial"/>
              </a:rPr>
              <a:t>  print("No match")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lang="en-US" kern="0">
              <a:latin typeface="Arial"/>
              <a:ea typeface="Arial"/>
              <a:cs typeface="Arial"/>
              <a:sym typeface="Arial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b="1" kern="0"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OUTPUT: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lang="en-US" kern="0">
              <a:latin typeface="Arial"/>
              <a:ea typeface="Arial"/>
              <a:cs typeface="Arial"/>
              <a:sym typeface="Arial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kern="0">
                <a:highlight>
                  <a:srgbClr val="FF00FF"/>
                </a:highlight>
                <a:latin typeface="Arial"/>
                <a:ea typeface="Arial"/>
                <a:cs typeface="Arial"/>
                <a:sym typeface="Arial"/>
              </a:rPr>
              <a:t>['cod', 'cod']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kern="0">
                <a:latin typeface="Arial"/>
                <a:ea typeface="Arial"/>
                <a:cs typeface="Arial"/>
                <a:sym typeface="Arial"/>
              </a:rPr>
              <a:t>Yes, there is at least one match!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lang="en-US" kern="0">
              <a:latin typeface="Arial"/>
              <a:ea typeface="Arial"/>
              <a:cs typeface="Arial"/>
              <a:sym typeface="Arial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lang="en-US" kern="0">
              <a:latin typeface="Arial"/>
              <a:ea typeface="Arial"/>
              <a:cs typeface="Arial"/>
              <a:sym typeface="Arial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kern="0">
                <a:latin typeface="Arial"/>
                <a:ea typeface="Arial"/>
                <a:cs typeface="Arial"/>
                <a:sym typeface="Arial"/>
                <a:hlinkClick r:id="rId2" action="ppaction://hlinksldjump"/>
              </a:rPr>
              <a:t>&lt;return to slide 19&gt;</a:t>
            </a:r>
            <a:endParaRPr lang="en-US" kern="0">
              <a:latin typeface="Arial"/>
              <a:ea typeface="Arial"/>
              <a:cs typeface="Arial"/>
              <a:sym typeface="Arial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lang="en-US" kern="0"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28583064"/>
      </p:ext>
    </p:extLst>
  </p:cSld>
  <p:clrMapOvr>
    <a:masterClrMapping/>
  </p:clrMapOvr>
  <p:transition>
    <p:fade thruBlk="1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CF36CAD-BA96-407F-8D04-995085C9B2E8}"/>
              </a:ext>
            </a:extLst>
          </p:cNvPr>
          <p:cNvSpPr/>
          <p:nvPr/>
        </p:nvSpPr>
        <p:spPr>
          <a:xfrm>
            <a:off x="479233" y="411551"/>
            <a:ext cx="8069855" cy="4832092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kern="0">
                <a:latin typeface="Arial"/>
                <a:ea typeface="Arial"/>
                <a:cs typeface="Arial"/>
                <a:sym typeface="Arial"/>
              </a:rPr>
              <a:t>import re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lang="en-US" kern="0">
              <a:latin typeface="Arial"/>
              <a:ea typeface="Arial"/>
              <a:cs typeface="Arial"/>
              <a:sym typeface="Arial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kern="0">
                <a:highlight>
                  <a:srgbClr val="00FF00"/>
                </a:highlight>
                <a:latin typeface="Arial"/>
                <a:ea typeface="Arial"/>
                <a:cs typeface="Arial"/>
                <a:sym typeface="Arial"/>
              </a:rPr>
              <a:t>txt = "In every country"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lang="en-US" kern="0">
              <a:highlight>
                <a:srgbClr val="00FFFF"/>
              </a:highlight>
              <a:latin typeface="Arial"/>
              <a:ea typeface="Arial"/>
              <a:cs typeface="Arial"/>
              <a:sym typeface="Arial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kern="0">
                <a:highlight>
                  <a:srgbClr val="00FFFF"/>
                </a:highlight>
                <a:latin typeface="Arial"/>
                <a:ea typeface="Arial"/>
                <a:cs typeface="Arial"/>
                <a:sym typeface="Arial"/>
              </a:rPr>
              <a:t>#Check if “country" is present at the end of a WORD: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lang="en-US" kern="0">
              <a:highlight>
                <a:srgbClr val="00FFFF"/>
              </a:highlight>
              <a:latin typeface="Arial"/>
              <a:ea typeface="Arial"/>
              <a:cs typeface="Arial"/>
              <a:sym typeface="Arial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kern="0">
                <a:highlight>
                  <a:srgbClr val="00FFFF"/>
                </a:highlight>
                <a:latin typeface="Arial"/>
                <a:ea typeface="Arial"/>
                <a:cs typeface="Arial"/>
                <a:sym typeface="Arial"/>
              </a:rPr>
              <a:t>x = </a:t>
            </a:r>
            <a:r>
              <a:rPr lang="en-US" kern="0" err="1">
                <a:highlight>
                  <a:srgbClr val="00FFFF"/>
                </a:highlight>
                <a:latin typeface="Arial"/>
                <a:ea typeface="Arial"/>
                <a:cs typeface="Arial"/>
                <a:sym typeface="Arial"/>
              </a:rPr>
              <a:t>re.findall</a:t>
            </a:r>
            <a:r>
              <a:rPr lang="en-US" kern="0">
                <a:highlight>
                  <a:srgbClr val="00FFFF"/>
                </a:highlight>
                <a:latin typeface="Arial"/>
                <a:ea typeface="Arial"/>
                <a:cs typeface="Arial"/>
                <a:sym typeface="Arial"/>
              </a:rPr>
              <a:t>("country\Z", txt)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lang="en-US" kern="0">
              <a:highlight>
                <a:srgbClr val="00FFFF"/>
              </a:highlight>
              <a:latin typeface="Arial"/>
              <a:ea typeface="Arial"/>
              <a:cs typeface="Arial"/>
              <a:sym typeface="Arial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kern="0">
                <a:highlight>
                  <a:srgbClr val="00FFFF"/>
                </a:highlight>
                <a:latin typeface="Arial"/>
                <a:ea typeface="Arial"/>
                <a:cs typeface="Arial"/>
                <a:sym typeface="Arial"/>
              </a:rPr>
              <a:t>print(x)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lang="en-US" kern="0">
              <a:latin typeface="Arial"/>
              <a:ea typeface="Arial"/>
              <a:cs typeface="Arial"/>
              <a:sym typeface="Arial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kern="0">
                <a:latin typeface="Arial"/>
                <a:ea typeface="Arial"/>
                <a:cs typeface="Arial"/>
                <a:sym typeface="Arial"/>
              </a:rPr>
              <a:t>if x: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kern="0"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en-US" kern="0">
                <a:highlight>
                  <a:srgbClr val="FF00FF"/>
                </a:highlight>
                <a:latin typeface="Arial"/>
                <a:ea typeface="Arial"/>
                <a:cs typeface="Arial"/>
                <a:sym typeface="Arial"/>
              </a:rPr>
              <a:t>print("Yes, there is at least one match!")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kern="0">
                <a:latin typeface="Arial"/>
                <a:ea typeface="Arial"/>
                <a:cs typeface="Arial"/>
                <a:sym typeface="Arial"/>
              </a:rPr>
              <a:t>else: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kern="0">
                <a:latin typeface="Arial"/>
                <a:ea typeface="Arial"/>
                <a:cs typeface="Arial"/>
                <a:sym typeface="Arial"/>
              </a:rPr>
              <a:t>  print("No match")</a:t>
            </a:r>
            <a:br>
              <a:rPr lang="en-US" kern="0">
                <a:latin typeface="Arial"/>
                <a:ea typeface="Arial"/>
                <a:cs typeface="Arial"/>
                <a:sym typeface="Arial"/>
              </a:rPr>
            </a:br>
            <a:endParaRPr lang="en-US" kern="0">
              <a:latin typeface="Arial"/>
              <a:ea typeface="Arial"/>
              <a:cs typeface="Arial"/>
              <a:sym typeface="Arial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b="1" kern="0">
                <a:latin typeface="Arial"/>
                <a:ea typeface="Arial"/>
                <a:cs typeface="Arial"/>
                <a:sym typeface="Arial"/>
              </a:rPr>
              <a:t>OUTPUT: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kern="0">
                <a:highlight>
                  <a:srgbClr val="00FFFF"/>
                </a:highlight>
                <a:latin typeface="Arial"/>
                <a:ea typeface="Arial"/>
                <a:cs typeface="Arial"/>
                <a:sym typeface="Arial"/>
              </a:rPr>
              <a:t>['country']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kern="0">
                <a:highlight>
                  <a:srgbClr val="FF00FF"/>
                </a:highlight>
                <a:latin typeface="Arial"/>
                <a:ea typeface="Arial"/>
                <a:cs typeface="Arial"/>
                <a:sym typeface="Arial"/>
              </a:rPr>
              <a:t>Yes, there is at least one match!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lang="en-US" kern="0">
              <a:latin typeface="Arial"/>
              <a:ea typeface="Arial"/>
              <a:cs typeface="Arial"/>
              <a:sym typeface="Arial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b="1" kern="0">
                <a:latin typeface="Arial"/>
                <a:ea typeface="Arial"/>
                <a:cs typeface="Arial"/>
                <a:sym typeface="Arial"/>
                <a:hlinkClick r:id="rId2" action="ppaction://hlinksldjump"/>
              </a:rPr>
              <a:t>&lt;slide 19&gt;</a:t>
            </a:r>
            <a:endParaRPr lang="en-US" b="1" kern="0">
              <a:latin typeface="Arial"/>
              <a:ea typeface="Arial"/>
              <a:cs typeface="Arial"/>
              <a:sym typeface="Arial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lang="en-US" kern="0">
              <a:latin typeface="Arial"/>
              <a:ea typeface="Arial"/>
              <a:cs typeface="Arial"/>
              <a:sym typeface="Arial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lang="en-US" kern="0"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12887003"/>
      </p:ext>
    </p:extLst>
  </p:cSld>
  <p:clrMapOvr>
    <a:masterClrMapping/>
  </p:clrMapOvr>
  <p:transition>
    <p:fade thruBlk="1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0A8F259-3686-4881-BCC0-D39BA800F423}"/>
              </a:ext>
            </a:extLst>
          </p:cNvPr>
          <p:cNvSpPr/>
          <p:nvPr/>
        </p:nvSpPr>
        <p:spPr>
          <a:xfrm>
            <a:off x="644487" y="433585"/>
            <a:ext cx="7750366" cy="4401205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kern="0">
                <a:latin typeface="Arial"/>
                <a:ea typeface="Arial"/>
                <a:cs typeface="Arial"/>
                <a:sym typeface="Arial"/>
              </a:rPr>
              <a:t>import re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lang="en-US" kern="0">
              <a:latin typeface="Arial"/>
              <a:ea typeface="Arial"/>
              <a:cs typeface="Arial"/>
              <a:sym typeface="Arial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kern="0">
                <a:latin typeface="Arial"/>
                <a:ea typeface="Arial"/>
                <a:cs typeface="Arial"/>
                <a:sym typeface="Arial"/>
              </a:rPr>
              <a:t>txt = "Pin code is 400053 "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lang="en-US" kern="0">
              <a:highlight>
                <a:srgbClr val="00FFFF"/>
              </a:highlight>
              <a:latin typeface="Arial"/>
              <a:ea typeface="Arial"/>
              <a:cs typeface="Arial"/>
              <a:sym typeface="Arial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lang="en-US" kern="0">
              <a:highlight>
                <a:srgbClr val="00FFFF"/>
              </a:highlight>
              <a:latin typeface="Arial"/>
              <a:ea typeface="Arial"/>
              <a:cs typeface="Arial"/>
              <a:sym typeface="Arial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kern="0">
                <a:highlight>
                  <a:srgbClr val="00FFFF"/>
                </a:highlight>
                <a:latin typeface="Arial"/>
                <a:ea typeface="Arial"/>
                <a:cs typeface="Arial"/>
                <a:sym typeface="Arial"/>
              </a:rPr>
              <a:t>x = </a:t>
            </a:r>
            <a:r>
              <a:rPr lang="en-US" kern="0" err="1">
                <a:highlight>
                  <a:srgbClr val="00FFFF"/>
                </a:highlight>
                <a:latin typeface="Arial"/>
                <a:ea typeface="Arial"/>
                <a:cs typeface="Arial"/>
                <a:sym typeface="Arial"/>
              </a:rPr>
              <a:t>re.findall</a:t>
            </a:r>
            <a:r>
              <a:rPr lang="en-US" kern="0">
                <a:highlight>
                  <a:srgbClr val="00FFFF"/>
                </a:highlight>
                <a:latin typeface="Arial"/>
                <a:ea typeface="Arial"/>
                <a:cs typeface="Arial"/>
                <a:sym typeface="Arial"/>
              </a:rPr>
              <a:t>("\d", txt)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lang="en-US" kern="0">
              <a:latin typeface="Arial"/>
              <a:ea typeface="Arial"/>
              <a:cs typeface="Arial"/>
              <a:sym typeface="Arial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kern="0">
                <a:highlight>
                  <a:srgbClr val="00FFFF"/>
                </a:highlight>
                <a:latin typeface="Arial"/>
                <a:ea typeface="Arial"/>
                <a:cs typeface="Arial"/>
                <a:sym typeface="Arial"/>
              </a:rPr>
              <a:t>print(x)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lang="en-US" kern="0">
              <a:latin typeface="Arial"/>
              <a:ea typeface="Arial"/>
              <a:cs typeface="Arial"/>
              <a:sym typeface="Arial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kern="0">
                <a:latin typeface="Arial"/>
                <a:ea typeface="Arial"/>
                <a:cs typeface="Arial"/>
                <a:sym typeface="Arial"/>
              </a:rPr>
              <a:t>if x: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kern="0">
                <a:highlight>
                  <a:srgbClr val="00FF00"/>
                </a:highlight>
                <a:latin typeface="Arial"/>
                <a:ea typeface="Arial"/>
                <a:cs typeface="Arial"/>
                <a:sym typeface="Arial"/>
              </a:rPr>
              <a:t>  print("Yes, there is at least one match!")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kern="0">
                <a:latin typeface="Arial"/>
                <a:ea typeface="Arial"/>
                <a:cs typeface="Arial"/>
                <a:sym typeface="Arial"/>
              </a:rPr>
              <a:t>else: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kern="0">
                <a:latin typeface="Arial"/>
                <a:ea typeface="Arial"/>
                <a:cs typeface="Arial"/>
                <a:sym typeface="Arial"/>
              </a:rPr>
              <a:t>  print("No match")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lang="en-US" kern="0">
              <a:latin typeface="Arial"/>
              <a:ea typeface="Arial"/>
              <a:cs typeface="Arial"/>
              <a:sym typeface="Arial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b="1" kern="0"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OUTPUT: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b="1" kern="0">
                <a:highlight>
                  <a:srgbClr val="00FFFF"/>
                </a:highlight>
                <a:latin typeface="Arial"/>
                <a:ea typeface="Arial"/>
                <a:cs typeface="Arial"/>
                <a:sym typeface="Arial"/>
              </a:rPr>
              <a:t>['4', '0', '0', '0', '5', '3']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b="1" kern="0">
                <a:highlight>
                  <a:srgbClr val="00FF00"/>
                </a:highlight>
                <a:latin typeface="Arial"/>
                <a:ea typeface="Arial"/>
                <a:cs typeface="Arial"/>
                <a:sym typeface="Arial"/>
              </a:rPr>
              <a:t>Yes, there is at least one match!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lang="en-US" kern="0">
              <a:latin typeface="Arial"/>
              <a:ea typeface="Arial"/>
              <a:cs typeface="Arial"/>
              <a:sym typeface="Arial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lang="en-US" kern="0">
              <a:latin typeface="Arial"/>
              <a:ea typeface="Arial"/>
              <a:cs typeface="Arial"/>
              <a:sym typeface="Arial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b="1" kern="0">
                <a:latin typeface="Arial"/>
                <a:ea typeface="Arial"/>
                <a:cs typeface="Arial"/>
                <a:sym typeface="Arial"/>
                <a:hlinkClick r:id="rId2" action="ppaction://hlinksldjump"/>
              </a:rPr>
              <a:t>&lt;slide 20&gt;</a:t>
            </a:r>
            <a:endParaRPr lang="en-US" kern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6807736-DA37-465B-BF37-F4FD55BB38C5}"/>
              </a:ext>
            </a:extLst>
          </p:cNvPr>
          <p:cNvSpPr/>
          <p:nvPr/>
        </p:nvSpPr>
        <p:spPr>
          <a:xfrm>
            <a:off x="644487" y="1153369"/>
            <a:ext cx="6758849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kern="0">
                <a:highlight>
                  <a:srgbClr val="00FFFF"/>
                </a:highlight>
                <a:latin typeface="Arial"/>
                <a:ea typeface="Arial"/>
                <a:cs typeface="Arial"/>
                <a:sym typeface="Arial"/>
              </a:rPr>
              <a:t>#Check if the string contains any digits (numbers from 0-9):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99B5DB1-202C-FAFE-DA83-E13DDF905C3D}"/>
              </a:ext>
            </a:extLst>
          </p:cNvPr>
          <p:cNvSpPr txBox="1"/>
          <p:nvPr/>
        </p:nvSpPr>
        <p:spPr>
          <a:xfrm>
            <a:off x="5508702" y="2653990"/>
            <a:ext cx="29908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/>
              <a:t>Note: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/>
              <a:t>To get entire word, used “\d+”</a:t>
            </a:r>
          </a:p>
        </p:txBody>
      </p:sp>
    </p:spTree>
    <p:extLst>
      <p:ext uri="{BB962C8B-B14F-4D97-AF65-F5344CB8AC3E}">
        <p14:creationId xmlns:p14="http://schemas.microsoft.com/office/powerpoint/2010/main" val="1572965464"/>
      </p:ext>
    </p:extLst>
  </p:cSld>
  <p:clrMapOvr>
    <a:masterClrMapping/>
  </p:clrMapOvr>
  <p:transition>
    <p:fade thruBlk="1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8283373-FECD-4443-BAF0-4FE6DD8412BE}"/>
              </a:ext>
            </a:extLst>
          </p:cNvPr>
          <p:cNvSpPr/>
          <p:nvPr/>
        </p:nvSpPr>
        <p:spPr>
          <a:xfrm>
            <a:off x="941942" y="334433"/>
            <a:ext cx="6725798" cy="4616648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kern="0">
                <a:latin typeface="Arial"/>
                <a:ea typeface="Arial"/>
                <a:cs typeface="Arial"/>
                <a:sym typeface="Arial"/>
              </a:rPr>
              <a:t>import re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lang="en-US" kern="0">
              <a:latin typeface="Arial"/>
              <a:ea typeface="Arial"/>
              <a:cs typeface="Arial"/>
              <a:sym typeface="Arial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kern="0">
                <a:latin typeface="Arial"/>
                <a:ea typeface="Arial"/>
                <a:cs typeface="Arial"/>
                <a:sym typeface="Arial"/>
              </a:rPr>
              <a:t>txt = "Pin code is 400053 "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lang="en-US" kern="0">
              <a:latin typeface="Arial"/>
              <a:ea typeface="Arial"/>
              <a:cs typeface="Arial"/>
              <a:sym typeface="Arial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kern="0">
                <a:highlight>
                  <a:srgbClr val="00FF00"/>
                </a:highlight>
                <a:latin typeface="Arial"/>
                <a:ea typeface="Arial"/>
                <a:cs typeface="Arial"/>
                <a:sym typeface="Arial"/>
              </a:rPr>
              <a:t>#Return a match at every no-digit character:</a:t>
            </a:r>
            <a:br>
              <a:rPr lang="en-US" kern="0">
                <a:highlight>
                  <a:srgbClr val="00FF00"/>
                </a:highlight>
                <a:latin typeface="Arial"/>
                <a:ea typeface="Arial"/>
                <a:cs typeface="Arial"/>
                <a:sym typeface="Arial"/>
              </a:rPr>
            </a:br>
            <a:r>
              <a:rPr lang="en-US" kern="0">
                <a:highlight>
                  <a:srgbClr val="00FF00"/>
                </a:highlight>
                <a:latin typeface="Arial"/>
                <a:ea typeface="Arial"/>
                <a:cs typeface="Arial"/>
                <a:sym typeface="Arial"/>
              </a:rPr>
              <a:t>x = </a:t>
            </a:r>
            <a:r>
              <a:rPr lang="en-US" kern="0" err="1">
                <a:highlight>
                  <a:srgbClr val="00FF00"/>
                </a:highlight>
                <a:latin typeface="Arial"/>
                <a:ea typeface="Arial"/>
                <a:cs typeface="Arial"/>
                <a:sym typeface="Arial"/>
              </a:rPr>
              <a:t>re.findall</a:t>
            </a:r>
            <a:r>
              <a:rPr lang="en-US" kern="0">
                <a:highlight>
                  <a:srgbClr val="00FF00"/>
                </a:highlight>
                <a:latin typeface="Arial"/>
                <a:ea typeface="Arial"/>
                <a:cs typeface="Arial"/>
                <a:sym typeface="Arial"/>
              </a:rPr>
              <a:t>("\D", txt)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kern="0">
                <a:highlight>
                  <a:srgbClr val="00FF00"/>
                </a:highlight>
                <a:latin typeface="Arial"/>
                <a:ea typeface="Arial"/>
                <a:cs typeface="Arial"/>
                <a:sym typeface="Arial"/>
              </a:rPr>
              <a:t>print(x)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lang="en-US" kern="0">
              <a:latin typeface="Arial"/>
              <a:ea typeface="Arial"/>
              <a:cs typeface="Arial"/>
              <a:sym typeface="Arial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kern="0">
                <a:latin typeface="Arial"/>
                <a:ea typeface="Arial"/>
                <a:cs typeface="Arial"/>
                <a:sym typeface="Arial"/>
              </a:rPr>
              <a:t>if x: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kern="0">
                <a:highlight>
                  <a:srgbClr val="00FFFF"/>
                </a:highlight>
                <a:latin typeface="Arial"/>
                <a:ea typeface="Arial"/>
                <a:cs typeface="Arial"/>
                <a:sym typeface="Arial"/>
              </a:rPr>
              <a:t>  print("Yes, there is at least one match!")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kern="0">
                <a:latin typeface="Arial"/>
                <a:ea typeface="Arial"/>
                <a:cs typeface="Arial"/>
                <a:sym typeface="Arial"/>
              </a:rPr>
              <a:t>else: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kern="0">
                <a:latin typeface="Arial"/>
                <a:ea typeface="Arial"/>
                <a:cs typeface="Arial"/>
                <a:sym typeface="Arial"/>
              </a:rPr>
              <a:t>  print("No match")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lang="en-US" b="1" kern="0">
              <a:latin typeface="Arial"/>
              <a:ea typeface="Arial"/>
              <a:cs typeface="Arial"/>
              <a:sym typeface="Arial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b="1" kern="0"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OUTPUT: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kern="0">
                <a:highlight>
                  <a:srgbClr val="00FF00"/>
                </a:highlight>
                <a:latin typeface="Arial"/>
                <a:ea typeface="Arial"/>
                <a:cs typeface="Arial"/>
                <a:sym typeface="Arial"/>
              </a:rPr>
              <a:t>['P', '</a:t>
            </a:r>
            <a:r>
              <a:rPr lang="en-US" kern="0" err="1">
                <a:highlight>
                  <a:srgbClr val="00FF00"/>
                </a:highlight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en-US" kern="0">
                <a:highlight>
                  <a:srgbClr val="00FF00"/>
                </a:highlight>
                <a:latin typeface="Arial"/>
                <a:ea typeface="Arial"/>
                <a:cs typeface="Arial"/>
                <a:sym typeface="Arial"/>
              </a:rPr>
              <a:t>', 'n', ' ', 'c', 'o', 'd', 'e', ' ', '</a:t>
            </a:r>
            <a:r>
              <a:rPr lang="en-US" kern="0" err="1">
                <a:highlight>
                  <a:srgbClr val="00FF00"/>
                </a:highlight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en-US" kern="0">
                <a:highlight>
                  <a:srgbClr val="00FF00"/>
                </a:highlight>
                <a:latin typeface="Arial"/>
                <a:ea typeface="Arial"/>
                <a:cs typeface="Arial"/>
                <a:sym typeface="Arial"/>
              </a:rPr>
              <a:t>', 's', ' ', ' ']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kern="0">
                <a:highlight>
                  <a:srgbClr val="00FFFF"/>
                </a:highlight>
                <a:latin typeface="Arial"/>
                <a:ea typeface="Arial"/>
                <a:cs typeface="Arial"/>
                <a:sym typeface="Arial"/>
              </a:rPr>
              <a:t>Yes, there is at least one match!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lang="en-US" kern="0">
              <a:latin typeface="Arial"/>
              <a:ea typeface="Arial"/>
              <a:cs typeface="Arial"/>
              <a:sym typeface="Arial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lang="en-US" kern="0">
              <a:latin typeface="Arial"/>
              <a:ea typeface="Arial"/>
              <a:cs typeface="Arial"/>
              <a:sym typeface="Arial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b="1" kern="0">
                <a:latin typeface="Arial"/>
                <a:ea typeface="Arial"/>
                <a:cs typeface="Arial"/>
                <a:sym typeface="Arial"/>
                <a:hlinkClick r:id="rId2" action="ppaction://hlinksldjump"/>
              </a:rPr>
              <a:t>&lt;slide 20&gt;</a:t>
            </a:r>
            <a:endParaRPr lang="en-US" kern="0">
              <a:latin typeface="Arial"/>
              <a:ea typeface="Arial"/>
              <a:cs typeface="Arial"/>
              <a:sym typeface="Arial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lang="en-US" kern="0">
              <a:latin typeface="Arial"/>
              <a:ea typeface="Arial"/>
              <a:cs typeface="Arial"/>
              <a:sym typeface="Arial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lang="en-US" kern="0"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65794716"/>
      </p:ext>
    </p:extLst>
  </p:cSld>
  <p:clrMapOvr>
    <a:masterClrMapping/>
  </p:clrMapOvr>
  <p:transition>
    <p:fade thruBlk="1"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56B6734-50C9-45B8-9542-F9A00BE22C87}"/>
              </a:ext>
            </a:extLst>
          </p:cNvPr>
          <p:cNvSpPr/>
          <p:nvPr/>
        </p:nvSpPr>
        <p:spPr>
          <a:xfrm>
            <a:off x="688554" y="387069"/>
            <a:ext cx="7893585" cy="4616648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kern="0">
                <a:latin typeface="Arial"/>
                <a:ea typeface="Arial"/>
                <a:cs typeface="Arial"/>
                <a:sym typeface="Arial"/>
              </a:rPr>
              <a:t>import re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lang="en-US" kern="0">
              <a:latin typeface="Arial"/>
              <a:ea typeface="Arial"/>
              <a:cs typeface="Arial"/>
              <a:sym typeface="Arial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kern="0">
                <a:highlight>
                  <a:srgbClr val="FF00FF"/>
                </a:highlight>
                <a:latin typeface="Arial"/>
                <a:ea typeface="Arial"/>
                <a:cs typeface="Arial"/>
                <a:sym typeface="Arial"/>
              </a:rPr>
              <a:t>txt = "I am a Python Programmer“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lang="en-US" kern="0">
              <a:highlight>
                <a:srgbClr val="FF00FF"/>
              </a:highlight>
              <a:latin typeface="Arial"/>
              <a:ea typeface="Arial"/>
              <a:cs typeface="Arial"/>
              <a:sym typeface="Arial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kern="0">
                <a:highlight>
                  <a:srgbClr val="00FF00"/>
                </a:highlight>
                <a:latin typeface="Arial"/>
                <a:ea typeface="Arial"/>
                <a:cs typeface="Arial"/>
                <a:sym typeface="Arial"/>
              </a:rPr>
              <a:t>#Return a match at every white-space character: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kern="0">
                <a:highlight>
                  <a:srgbClr val="00FF00"/>
                </a:highlight>
                <a:latin typeface="Arial"/>
                <a:ea typeface="Arial"/>
                <a:cs typeface="Arial"/>
                <a:sym typeface="Arial"/>
              </a:rPr>
              <a:t>x = </a:t>
            </a:r>
            <a:r>
              <a:rPr lang="en-US" kern="0" err="1">
                <a:highlight>
                  <a:srgbClr val="00FF00"/>
                </a:highlight>
                <a:latin typeface="Arial"/>
                <a:ea typeface="Arial"/>
                <a:cs typeface="Arial"/>
                <a:sym typeface="Arial"/>
              </a:rPr>
              <a:t>re.findall</a:t>
            </a:r>
            <a:r>
              <a:rPr lang="en-US" kern="0">
                <a:highlight>
                  <a:srgbClr val="00FF00"/>
                </a:highlight>
                <a:latin typeface="Arial"/>
                <a:ea typeface="Arial"/>
                <a:cs typeface="Arial"/>
                <a:sym typeface="Arial"/>
              </a:rPr>
              <a:t>("\s", txt)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kern="0">
                <a:highlight>
                  <a:srgbClr val="00FF00"/>
                </a:highlight>
                <a:latin typeface="Arial"/>
                <a:ea typeface="Arial"/>
                <a:cs typeface="Arial"/>
                <a:sym typeface="Arial"/>
              </a:rPr>
              <a:t>print(x)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lang="en-US" kern="0">
              <a:latin typeface="Arial"/>
              <a:ea typeface="Arial"/>
              <a:cs typeface="Arial"/>
              <a:sym typeface="Arial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kern="0">
                <a:latin typeface="Arial"/>
                <a:ea typeface="Arial"/>
                <a:cs typeface="Arial"/>
                <a:sym typeface="Arial"/>
              </a:rPr>
              <a:t>if x: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kern="0"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en-US" kern="0">
                <a:highlight>
                  <a:srgbClr val="00FFFF"/>
                </a:highlight>
                <a:latin typeface="Arial"/>
                <a:ea typeface="Arial"/>
                <a:cs typeface="Arial"/>
                <a:sym typeface="Arial"/>
              </a:rPr>
              <a:t>print("Yes, there is at least one match!")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kern="0">
                <a:latin typeface="Arial"/>
                <a:ea typeface="Arial"/>
                <a:cs typeface="Arial"/>
                <a:sym typeface="Arial"/>
              </a:rPr>
              <a:t>else: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kern="0">
                <a:latin typeface="Arial"/>
                <a:ea typeface="Arial"/>
                <a:cs typeface="Arial"/>
                <a:sym typeface="Arial"/>
              </a:rPr>
              <a:t>  print("No match")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lang="en-US" kern="0">
              <a:latin typeface="Arial"/>
              <a:ea typeface="Arial"/>
              <a:cs typeface="Arial"/>
              <a:sym typeface="Arial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b="1" kern="0"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OUTPUT: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kern="0">
                <a:highlight>
                  <a:srgbClr val="00FF00"/>
                </a:highlight>
                <a:latin typeface="Arial"/>
                <a:ea typeface="Arial"/>
                <a:cs typeface="Arial"/>
                <a:sym typeface="Arial"/>
              </a:rPr>
              <a:t>[' ', ' ', ' ', ' ']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kern="0">
                <a:highlight>
                  <a:srgbClr val="00FFFF"/>
                </a:highlight>
                <a:latin typeface="Arial"/>
                <a:ea typeface="Arial"/>
                <a:cs typeface="Arial"/>
                <a:sym typeface="Arial"/>
              </a:rPr>
              <a:t>Yes, there is at least one match!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lang="en-US" kern="0">
              <a:latin typeface="Arial"/>
              <a:ea typeface="Arial"/>
              <a:cs typeface="Arial"/>
              <a:sym typeface="Arial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b="1" kern="0">
                <a:latin typeface="Arial"/>
                <a:ea typeface="Arial"/>
                <a:cs typeface="Arial"/>
                <a:sym typeface="Arial"/>
                <a:hlinkClick r:id="rId2" action="ppaction://hlinksldjump"/>
              </a:rPr>
              <a:t>&lt;slide 20&gt;</a:t>
            </a:r>
            <a:endParaRPr lang="en-US" kern="0">
              <a:latin typeface="Arial"/>
              <a:ea typeface="Arial"/>
              <a:cs typeface="Arial"/>
              <a:sym typeface="Arial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lang="en-US" kern="0">
              <a:latin typeface="Arial"/>
              <a:ea typeface="Arial"/>
              <a:cs typeface="Arial"/>
              <a:sym typeface="Arial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lang="en-US" kern="0">
              <a:latin typeface="Arial"/>
              <a:ea typeface="Arial"/>
              <a:cs typeface="Arial"/>
              <a:sym typeface="Arial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lang="en-US" kern="0"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68330862"/>
      </p:ext>
    </p:extLst>
  </p:cSld>
  <p:clrMapOvr>
    <a:masterClrMapping/>
  </p:clrMapOvr>
  <p:transition>
    <p:fade thruBlk="1"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E0C2F78-B483-4344-9152-0E4D52B36D2E}"/>
              </a:ext>
            </a:extLst>
          </p:cNvPr>
          <p:cNvSpPr/>
          <p:nvPr/>
        </p:nvSpPr>
        <p:spPr>
          <a:xfrm>
            <a:off x="677537" y="585373"/>
            <a:ext cx="7463928" cy="4616648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kern="0">
                <a:latin typeface="Arial"/>
                <a:ea typeface="Arial"/>
                <a:cs typeface="Arial"/>
                <a:sym typeface="Arial"/>
              </a:rPr>
              <a:t>import re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lang="en-US" kern="0">
              <a:latin typeface="Arial"/>
              <a:ea typeface="Arial"/>
              <a:cs typeface="Arial"/>
              <a:sym typeface="Arial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kern="0">
                <a:latin typeface="Arial"/>
                <a:ea typeface="Arial"/>
                <a:cs typeface="Arial"/>
                <a:sym typeface="Arial"/>
              </a:rPr>
              <a:t>txt = "I am a Python Programmer"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kern="0">
                <a:highlight>
                  <a:srgbClr val="00FF00"/>
                </a:highlight>
                <a:latin typeface="Arial"/>
                <a:ea typeface="Arial"/>
                <a:cs typeface="Arial"/>
                <a:sym typeface="Arial"/>
              </a:rPr>
              <a:t>#Return a match at every white-space character: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kern="0">
                <a:highlight>
                  <a:srgbClr val="00FF00"/>
                </a:highlight>
                <a:latin typeface="Arial"/>
                <a:ea typeface="Arial"/>
                <a:cs typeface="Arial"/>
                <a:sym typeface="Arial"/>
              </a:rPr>
              <a:t>x = </a:t>
            </a:r>
            <a:r>
              <a:rPr lang="en-US" kern="0" err="1">
                <a:highlight>
                  <a:srgbClr val="00FF00"/>
                </a:highlight>
                <a:latin typeface="Arial"/>
                <a:ea typeface="Arial"/>
                <a:cs typeface="Arial"/>
                <a:sym typeface="Arial"/>
              </a:rPr>
              <a:t>re.findall</a:t>
            </a:r>
            <a:r>
              <a:rPr lang="en-US" kern="0">
                <a:highlight>
                  <a:srgbClr val="00FF00"/>
                </a:highlight>
                <a:latin typeface="Arial"/>
                <a:ea typeface="Arial"/>
                <a:cs typeface="Arial"/>
                <a:sym typeface="Arial"/>
              </a:rPr>
              <a:t>("\S", txt)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lang="en-US" kern="0">
              <a:highlight>
                <a:srgbClr val="00FF00"/>
              </a:highlight>
              <a:latin typeface="Arial"/>
              <a:ea typeface="Arial"/>
              <a:cs typeface="Arial"/>
              <a:sym typeface="Arial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kern="0">
                <a:highlight>
                  <a:srgbClr val="00FF00"/>
                </a:highlight>
                <a:latin typeface="Arial"/>
                <a:ea typeface="Arial"/>
                <a:cs typeface="Arial"/>
                <a:sym typeface="Arial"/>
              </a:rPr>
              <a:t>print(x)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lang="en-US" kern="0">
              <a:latin typeface="Arial"/>
              <a:ea typeface="Arial"/>
              <a:cs typeface="Arial"/>
              <a:sym typeface="Arial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kern="0">
                <a:latin typeface="Arial"/>
                <a:ea typeface="Arial"/>
                <a:cs typeface="Arial"/>
                <a:sym typeface="Arial"/>
              </a:rPr>
              <a:t>if x: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kern="0"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en-US" kern="0">
                <a:highlight>
                  <a:srgbClr val="00FFFF"/>
                </a:highlight>
                <a:latin typeface="Arial"/>
                <a:ea typeface="Arial"/>
                <a:cs typeface="Arial"/>
                <a:sym typeface="Arial"/>
              </a:rPr>
              <a:t>print("Yes, there is at least one match!")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kern="0">
                <a:latin typeface="Arial"/>
                <a:ea typeface="Arial"/>
                <a:cs typeface="Arial"/>
                <a:sym typeface="Arial"/>
              </a:rPr>
              <a:t>else: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kern="0">
                <a:latin typeface="Arial"/>
                <a:ea typeface="Arial"/>
                <a:cs typeface="Arial"/>
                <a:sym typeface="Arial"/>
              </a:rPr>
              <a:t>  print("No match")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lang="en-US" kern="0">
              <a:latin typeface="Arial"/>
              <a:ea typeface="Arial"/>
              <a:cs typeface="Arial"/>
              <a:sym typeface="Arial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b="1" kern="0"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OUTPUT: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lang="en-US" kern="0">
              <a:latin typeface="Arial"/>
              <a:ea typeface="Arial"/>
              <a:cs typeface="Arial"/>
              <a:sym typeface="Arial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kern="0">
                <a:highlight>
                  <a:srgbClr val="00FF00"/>
                </a:highlight>
                <a:latin typeface="Arial"/>
                <a:ea typeface="Arial"/>
                <a:cs typeface="Arial"/>
                <a:sym typeface="Arial"/>
              </a:rPr>
              <a:t>['I', 'a', 'm', 'a', 'P', 'y', 't', 'h', 'o', 'n', 'P', 'r', 'o', 'g', 'r', 'a', 'm', 'm', 'e', 'r']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kern="0">
                <a:highlight>
                  <a:srgbClr val="00FFFF"/>
                </a:highlight>
                <a:latin typeface="Arial"/>
                <a:ea typeface="Arial"/>
                <a:cs typeface="Arial"/>
                <a:sym typeface="Arial"/>
              </a:rPr>
              <a:t>Yes, there is at least one match!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lang="en-US" kern="0">
              <a:highlight>
                <a:srgbClr val="00FFFF"/>
              </a:highlight>
              <a:latin typeface="Arial"/>
              <a:ea typeface="Arial"/>
              <a:cs typeface="Arial"/>
              <a:sym typeface="Arial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lang="en-US" kern="0">
              <a:highlight>
                <a:srgbClr val="00FFFF"/>
              </a:highlight>
              <a:latin typeface="Arial"/>
              <a:ea typeface="Arial"/>
              <a:cs typeface="Arial"/>
              <a:sym typeface="Arial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b="1" kern="0">
                <a:latin typeface="Arial"/>
                <a:ea typeface="Arial"/>
                <a:cs typeface="Arial"/>
                <a:sym typeface="Arial"/>
                <a:hlinkClick r:id="rId2" action="ppaction://hlinksldjump"/>
              </a:rPr>
              <a:t>&lt;slide 20&gt;</a:t>
            </a:r>
            <a:endParaRPr lang="en-US" kern="0">
              <a:latin typeface="Arial"/>
              <a:ea typeface="Arial"/>
              <a:cs typeface="Arial"/>
              <a:sym typeface="Arial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lang="en-US" kern="0"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41710740"/>
      </p:ext>
    </p:extLst>
  </p:cSld>
  <p:clrMapOvr>
    <a:masterClrMapping/>
  </p:clrMapOvr>
  <p:transition>
    <p:fade thruBlk="1"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AC53C2A-EAEA-4F98-92B8-3D832BD22B40}"/>
              </a:ext>
            </a:extLst>
          </p:cNvPr>
          <p:cNvSpPr/>
          <p:nvPr/>
        </p:nvSpPr>
        <p:spPr>
          <a:xfrm>
            <a:off x="275422" y="413999"/>
            <a:ext cx="9044848" cy="4832092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kern="0">
                <a:latin typeface="Arial"/>
                <a:ea typeface="Arial"/>
                <a:cs typeface="Arial"/>
                <a:sym typeface="Arial"/>
              </a:rPr>
              <a:t>import re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lang="en-US" kern="0">
              <a:latin typeface="Arial"/>
              <a:ea typeface="Arial"/>
              <a:cs typeface="Arial"/>
              <a:sym typeface="Arial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kern="0">
                <a:latin typeface="Arial"/>
                <a:ea typeface="Arial"/>
                <a:cs typeface="Arial"/>
                <a:sym typeface="Arial"/>
              </a:rPr>
              <a:t>txt = "Python 3_9_2 installed"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kern="0">
                <a:highlight>
                  <a:srgbClr val="FF6600"/>
                </a:highlight>
                <a:latin typeface="Arial"/>
                <a:ea typeface="Arial"/>
                <a:cs typeface="Arial"/>
                <a:sym typeface="Arial"/>
              </a:rPr>
              <a:t>#Return a match at every word character (characters from a to Z, digits from 0-9, and the underscore _ character):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lang="en-US" kern="0">
              <a:highlight>
                <a:srgbClr val="FFFF00"/>
              </a:highlight>
              <a:latin typeface="Arial"/>
              <a:ea typeface="Arial"/>
              <a:cs typeface="Arial"/>
              <a:sym typeface="Arial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kern="0">
                <a:highlight>
                  <a:srgbClr val="00FF00"/>
                </a:highlight>
                <a:latin typeface="Arial"/>
                <a:ea typeface="Arial"/>
                <a:cs typeface="Arial"/>
                <a:sym typeface="Arial"/>
              </a:rPr>
              <a:t>x = </a:t>
            </a:r>
            <a:r>
              <a:rPr lang="en-US" kern="0" err="1">
                <a:highlight>
                  <a:srgbClr val="00FF00"/>
                </a:highlight>
                <a:latin typeface="Arial"/>
                <a:ea typeface="Arial"/>
                <a:cs typeface="Arial"/>
                <a:sym typeface="Arial"/>
              </a:rPr>
              <a:t>re.findall</a:t>
            </a:r>
            <a:r>
              <a:rPr lang="en-US" kern="0">
                <a:highlight>
                  <a:srgbClr val="00FF00"/>
                </a:highlight>
                <a:latin typeface="Arial"/>
                <a:ea typeface="Arial"/>
                <a:cs typeface="Arial"/>
                <a:sym typeface="Arial"/>
              </a:rPr>
              <a:t>("\w", txt)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lang="en-US" kern="0">
              <a:highlight>
                <a:srgbClr val="00FF00"/>
              </a:highlight>
              <a:latin typeface="Arial"/>
              <a:ea typeface="Arial"/>
              <a:cs typeface="Arial"/>
              <a:sym typeface="Arial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kern="0">
                <a:highlight>
                  <a:srgbClr val="00FF00"/>
                </a:highlight>
                <a:latin typeface="Arial"/>
                <a:ea typeface="Arial"/>
                <a:cs typeface="Arial"/>
                <a:sym typeface="Arial"/>
              </a:rPr>
              <a:t>print(x)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lang="en-US" kern="0">
              <a:latin typeface="Arial"/>
              <a:ea typeface="Arial"/>
              <a:cs typeface="Arial"/>
              <a:sym typeface="Arial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kern="0">
                <a:latin typeface="Arial"/>
                <a:ea typeface="Arial"/>
                <a:cs typeface="Arial"/>
                <a:sym typeface="Arial"/>
              </a:rPr>
              <a:t>if x: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kern="0">
                <a:highlight>
                  <a:srgbClr val="00FFFF"/>
                </a:highlight>
                <a:latin typeface="Arial"/>
                <a:ea typeface="Arial"/>
                <a:cs typeface="Arial"/>
                <a:sym typeface="Arial"/>
              </a:rPr>
              <a:t>  print("Yes, there is at least one match!")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kern="0">
                <a:latin typeface="Arial"/>
                <a:ea typeface="Arial"/>
                <a:cs typeface="Arial"/>
                <a:sym typeface="Arial"/>
              </a:rPr>
              <a:t>else: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kern="0">
                <a:latin typeface="Arial"/>
                <a:ea typeface="Arial"/>
                <a:cs typeface="Arial"/>
                <a:sym typeface="Arial"/>
              </a:rPr>
              <a:t>  print("No match")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lang="en-US" kern="0">
              <a:latin typeface="Arial"/>
              <a:ea typeface="Arial"/>
              <a:cs typeface="Arial"/>
              <a:sym typeface="Arial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b="1" kern="0"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OUTPUT: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kern="0">
                <a:highlight>
                  <a:srgbClr val="00FF00"/>
                </a:highlight>
                <a:latin typeface="Arial"/>
                <a:ea typeface="Arial"/>
                <a:cs typeface="Arial"/>
                <a:sym typeface="Arial"/>
              </a:rPr>
              <a:t>['P', 'y', 't', 'h', 'o', 'n', '3', '_', '9', '_', '2', '</a:t>
            </a:r>
            <a:r>
              <a:rPr lang="en-US" kern="0" err="1">
                <a:highlight>
                  <a:srgbClr val="00FF00"/>
                </a:highlight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en-US" kern="0">
                <a:highlight>
                  <a:srgbClr val="00FF00"/>
                </a:highlight>
                <a:latin typeface="Arial"/>
                <a:ea typeface="Arial"/>
                <a:cs typeface="Arial"/>
                <a:sym typeface="Arial"/>
              </a:rPr>
              <a:t>', 'n', 's', 't', 'a', 'l', 'l', 'e', 'd']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kern="0">
                <a:highlight>
                  <a:srgbClr val="00FFFF"/>
                </a:highlight>
                <a:latin typeface="Arial"/>
                <a:ea typeface="Arial"/>
                <a:cs typeface="Arial"/>
                <a:sym typeface="Arial"/>
              </a:rPr>
              <a:t>Yes, there is at least one match!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lang="en-US" kern="0">
              <a:latin typeface="Arial"/>
              <a:ea typeface="Arial"/>
              <a:cs typeface="Arial"/>
              <a:sym typeface="Arial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lang="en-US" kern="0">
              <a:latin typeface="Arial"/>
              <a:ea typeface="Arial"/>
              <a:cs typeface="Arial"/>
              <a:sym typeface="Arial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b="1" kern="0">
                <a:latin typeface="Arial"/>
                <a:ea typeface="Arial"/>
                <a:cs typeface="Arial"/>
                <a:sym typeface="Arial"/>
                <a:hlinkClick r:id="rId2" action="ppaction://hlinksldjump"/>
              </a:rPr>
              <a:t>&lt;slide 20&gt;</a:t>
            </a:r>
            <a:endParaRPr lang="en-US" kern="0">
              <a:latin typeface="Arial"/>
              <a:ea typeface="Arial"/>
              <a:cs typeface="Arial"/>
              <a:sym typeface="Arial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lang="en-US" kern="0"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23232494"/>
      </p:ext>
    </p:extLst>
  </p:cSld>
  <p:clrMapOvr>
    <a:masterClrMapping/>
  </p:clrMapOvr>
  <p:transition>
    <p:fade thruBlk="1"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38D4B8A-1020-4201-93AE-40611806D2C3}"/>
              </a:ext>
            </a:extLst>
          </p:cNvPr>
          <p:cNvSpPr/>
          <p:nvPr/>
        </p:nvSpPr>
        <p:spPr>
          <a:xfrm>
            <a:off x="181778" y="141023"/>
            <a:ext cx="8962222" cy="4832092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kern="0">
                <a:latin typeface="Arial"/>
                <a:ea typeface="Arial"/>
                <a:cs typeface="Arial"/>
                <a:sym typeface="Arial"/>
              </a:rPr>
              <a:t>import re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lang="en-US" kern="0">
              <a:latin typeface="Arial"/>
              <a:ea typeface="Arial"/>
              <a:cs typeface="Arial"/>
              <a:sym typeface="Arial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kern="0">
                <a:highlight>
                  <a:srgbClr val="00FF00"/>
                </a:highlight>
                <a:latin typeface="Arial"/>
                <a:ea typeface="Arial"/>
                <a:cs typeface="Arial"/>
                <a:sym typeface="Arial"/>
              </a:rPr>
              <a:t>txt = "Why do like python as a Programming language?"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lang="en-US" kern="0">
              <a:latin typeface="Arial"/>
              <a:ea typeface="Arial"/>
              <a:cs typeface="Arial"/>
              <a:sym typeface="Arial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kern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#Return a match at every NON word character (characters NOT between a and Z. Like "!", "?" white-space etc.):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lang="en-US" kern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kern="0">
                <a:highlight>
                  <a:srgbClr val="00FF00"/>
                </a:highlight>
                <a:latin typeface="Arial"/>
                <a:ea typeface="Arial"/>
                <a:cs typeface="Arial"/>
                <a:sym typeface="Arial"/>
              </a:rPr>
              <a:t>x = </a:t>
            </a:r>
            <a:r>
              <a:rPr lang="en-US" kern="0" err="1">
                <a:highlight>
                  <a:srgbClr val="00FF00"/>
                </a:highlight>
                <a:latin typeface="Arial"/>
                <a:ea typeface="Arial"/>
                <a:cs typeface="Arial"/>
                <a:sym typeface="Arial"/>
              </a:rPr>
              <a:t>re.findall</a:t>
            </a:r>
            <a:r>
              <a:rPr lang="en-US" kern="0">
                <a:highlight>
                  <a:srgbClr val="00FF00"/>
                </a:highlight>
                <a:latin typeface="Arial"/>
                <a:ea typeface="Arial"/>
                <a:cs typeface="Arial"/>
                <a:sym typeface="Arial"/>
              </a:rPr>
              <a:t>("\W", txt)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lang="en-US" kern="0">
              <a:highlight>
                <a:srgbClr val="00FF00"/>
              </a:highlight>
              <a:latin typeface="Arial"/>
              <a:ea typeface="Arial"/>
              <a:cs typeface="Arial"/>
              <a:sym typeface="Arial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kern="0">
                <a:highlight>
                  <a:srgbClr val="00FF00"/>
                </a:highlight>
                <a:latin typeface="Arial"/>
                <a:ea typeface="Arial"/>
                <a:cs typeface="Arial"/>
                <a:sym typeface="Arial"/>
              </a:rPr>
              <a:t>print(x)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lang="en-US" kern="0">
              <a:latin typeface="Arial"/>
              <a:ea typeface="Arial"/>
              <a:cs typeface="Arial"/>
              <a:sym typeface="Arial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kern="0">
                <a:latin typeface="Arial"/>
                <a:ea typeface="Arial"/>
                <a:cs typeface="Arial"/>
                <a:sym typeface="Arial"/>
              </a:rPr>
              <a:t>if x: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kern="0"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en-US" kern="0">
                <a:highlight>
                  <a:srgbClr val="00FFFF"/>
                </a:highlight>
                <a:latin typeface="Arial"/>
                <a:ea typeface="Arial"/>
                <a:cs typeface="Arial"/>
                <a:sym typeface="Arial"/>
              </a:rPr>
              <a:t>print("Yes, there is at least one match!")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kern="0">
                <a:latin typeface="Arial"/>
                <a:ea typeface="Arial"/>
                <a:cs typeface="Arial"/>
                <a:sym typeface="Arial"/>
              </a:rPr>
              <a:t>else: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kern="0">
                <a:latin typeface="Arial"/>
                <a:ea typeface="Arial"/>
                <a:cs typeface="Arial"/>
                <a:sym typeface="Arial"/>
              </a:rPr>
              <a:t>  print("No match")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lang="en-US" kern="0">
              <a:latin typeface="Arial"/>
              <a:ea typeface="Arial"/>
              <a:cs typeface="Arial"/>
              <a:sym typeface="Arial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b="1" kern="0"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OUTPUT: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kern="0">
                <a:highlight>
                  <a:srgbClr val="00FF00"/>
                </a:highlight>
                <a:latin typeface="Arial"/>
                <a:ea typeface="Arial"/>
                <a:cs typeface="Arial"/>
                <a:sym typeface="Arial"/>
              </a:rPr>
              <a:t>[' ', ' ', ' ', ' ', ' ', ' ', ' ', '?']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kern="0">
                <a:highlight>
                  <a:srgbClr val="00FFFF"/>
                </a:highlight>
                <a:latin typeface="Arial"/>
                <a:ea typeface="Arial"/>
                <a:cs typeface="Arial"/>
                <a:sym typeface="Arial"/>
              </a:rPr>
              <a:t>Yes, there is at least one match!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lang="en-US" kern="0">
              <a:latin typeface="Arial"/>
              <a:ea typeface="Arial"/>
              <a:cs typeface="Arial"/>
              <a:sym typeface="Arial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lang="en-US" kern="0">
              <a:latin typeface="Arial"/>
              <a:ea typeface="Arial"/>
              <a:cs typeface="Arial"/>
              <a:sym typeface="Arial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lang="en-US" kern="0"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26099789"/>
      </p:ext>
    </p:extLst>
  </p:cSld>
  <p:clrMapOvr>
    <a:masterClrMapping/>
  </p:clrMapOvr>
  <p:transition>
    <p:fade thruBlk="1"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>
            <a:extLst>
              <a:ext uri="{FF2B5EF4-FFF2-40B4-BE49-F238E27FC236}">
                <a16:creationId xmlns:a16="http://schemas.microsoft.com/office/drawing/2014/main" id="{E0F82859-AC63-469A-8B59-8CF69EAC1A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050" y="288925"/>
            <a:ext cx="83439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1800" b="1"/>
              <a:t>Sets</a:t>
            </a:r>
          </a:p>
          <a:p>
            <a:pPr eaLnBrk="1" hangingPunct="1"/>
            <a:r>
              <a:rPr lang="en-US" altLang="en-US" b="1"/>
              <a:t>A set is a set of characters inside a pair of square brackets [] with a special meaning:</a:t>
            </a:r>
            <a:endParaRPr lang="en-IN" altLang="en-US" b="1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AD3B5DE-DE94-4305-88C9-797C5CDEF265}"/>
              </a:ext>
            </a:extLst>
          </p:cNvPr>
          <p:cNvSpPr/>
          <p:nvPr/>
        </p:nvSpPr>
        <p:spPr>
          <a:xfrm>
            <a:off x="418639" y="1011440"/>
            <a:ext cx="8510531" cy="2893100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Wingdings" panose="05000000000000000000" pitchFamily="2" charset="2"/>
              <a:buChar char="q"/>
              <a:defRPr/>
            </a:pPr>
            <a:r>
              <a:rPr lang="en-US" kern="0">
                <a:highlight>
                  <a:srgbClr val="00FF00"/>
                </a:highlight>
                <a:latin typeface="Arial"/>
                <a:ea typeface="Arial"/>
                <a:cs typeface="Arial"/>
                <a:sym typeface="Arial"/>
              </a:rPr>
              <a:t>[</a:t>
            </a:r>
            <a:r>
              <a:rPr lang="en-US" kern="0" err="1">
                <a:highlight>
                  <a:srgbClr val="00FF00"/>
                </a:highlight>
                <a:latin typeface="Arial"/>
                <a:ea typeface="Arial"/>
                <a:cs typeface="Arial"/>
                <a:sym typeface="Arial"/>
              </a:rPr>
              <a:t>pqr</a:t>
            </a:r>
            <a:r>
              <a:rPr lang="en-US" kern="0">
                <a:highlight>
                  <a:srgbClr val="00FF00"/>
                </a:highlight>
                <a:latin typeface="Arial"/>
                <a:ea typeface="Arial"/>
                <a:cs typeface="Arial"/>
                <a:sym typeface="Arial"/>
              </a:rPr>
              <a:t>]</a:t>
            </a:r>
            <a:r>
              <a:rPr lang="en-US" kern="0">
                <a:highlight>
                  <a:srgbClr val="00FF00"/>
                </a:highlight>
                <a:latin typeface="Arial"/>
                <a:ea typeface="Arial"/>
                <a:cs typeface="Arial"/>
                <a:sym typeface="Wingdings" panose="05000000000000000000" pitchFamily="2" charset="2"/>
              </a:rPr>
              <a:t></a:t>
            </a:r>
            <a:r>
              <a:rPr lang="en-US" kern="0"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en-US" kern="0"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Returns a match where one of the specified characters (p, q, or r) are present</a:t>
            </a:r>
            <a:r>
              <a:rPr lang="en-US" kern="0">
                <a:latin typeface="Arial"/>
                <a:ea typeface="Arial"/>
                <a:cs typeface="Arial"/>
                <a:sym typeface="Arial"/>
              </a:rPr>
              <a:t>	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lang="en-US" kern="0">
              <a:latin typeface="Arial"/>
              <a:ea typeface="Arial"/>
              <a:cs typeface="Arial"/>
              <a:sym typeface="Arial"/>
            </a:endParaRPr>
          </a:p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Wingdings" panose="05000000000000000000" pitchFamily="2" charset="2"/>
              <a:buChar char="q"/>
              <a:defRPr/>
            </a:pPr>
            <a:r>
              <a:rPr lang="en-US" kern="0">
                <a:highlight>
                  <a:srgbClr val="00FF00"/>
                </a:highlight>
                <a:latin typeface="Arial"/>
                <a:ea typeface="Arial"/>
                <a:cs typeface="Arial"/>
                <a:sym typeface="Arial"/>
              </a:rPr>
              <a:t>[a-e]</a:t>
            </a:r>
            <a:r>
              <a:rPr lang="en-US" kern="0">
                <a:highlight>
                  <a:srgbClr val="00FF00"/>
                </a:highlight>
                <a:latin typeface="Arial"/>
                <a:ea typeface="Arial"/>
                <a:cs typeface="Arial"/>
                <a:sym typeface="Wingdings" panose="05000000000000000000" pitchFamily="2" charset="2"/>
              </a:rPr>
              <a:t>   </a:t>
            </a:r>
            <a:r>
              <a:rPr lang="en-US" kern="0">
                <a:solidFill>
                  <a:schemeClr val="tx1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Wingdings" panose="05000000000000000000" pitchFamily="2" charset="2"/>
              </a:rPr>
              <a:t>Returns a match where any lower case character alphabetically between a and e</a:t>
            </a:r>
          </a:p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Wingdings" panose="05000000000000000000" pitchFamily="2" charset="2"/>
              <a:buChar char="q"/>
              <a:defRPr/>
            </a:pPr>
            <a:endParaRPr lang="en-US" kern="0">
              <a:solidFill>
                <a:schemeClr val="tx1"/>
              </a:solidFill>
              <a:highlight>
                <a:srgbClr val="FFFF00"/>
              </a:highlight>
              <a:latin typeface="Arial"/>
              <a:ea typeface="Arial"/>
              <a:cs typeface="Arial"/>
              <a:sym typeface="Wingdings" panose="05000000000000000000" pitchFamily="2" charset="2"/>
            </a:endParaRPr>
          </a:p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Wingdings" panose="05000000000000000000" pitchFamily="2" charset="2"/>
              <a:buChar char="q"/>
              <a:defRPr/>
            </a:pPr>
            <a:r>
              <a:rPr lang="en-IN" kern="0">
                <a:highlight>
                  <a:srgbClr val="00FF00"/>
                </a:highlight>
                <a:latin typeface="Arial"/>
                <a:ea typeface="Arial"/>
                <a:cs typeface="Arial"/>
                <a:sym typeface="Arial"/>
              </a:rPr>
              <a:t>[^</a:t>
            </a:r>
            <a:r>
              <a:rPr lang="en-IN" kern="0" err="1">
                <a:highlight>
                  <a:srgbClr val="00FF00"/>
                </a:highlight>
                <a:latin typeface="Arial"/>
                <a:ea typeface="Arial"/>
                <a:cs typeface="Arial"/>
                <a:sym typeface="Arial"/>
              </a:rPr>
              <a:t>aeiou</a:t>
            </a:r>
            <a:r>
              <a:rPr lang="en-IN" kern="0">
                <a:highlight>
                  <a:srgbClr val="00FF00"/>
                </a:highlight>
                <a:latin typeface="Arial"/>
                <a:ea typeface="Arial"/>
                <a:cs typeface="Arial"/>
                <a:sym typeface="Arial"/>
              </a:rPr>
              <a:t>]</a:t>
            </a:r>
            <a:r>
              <a:rPr lang="en-IN" kern="0">
                <a:highlight>
                  <a:srgbClr val="00FF00"/>
                </a:highlight>
                <a:latin typeface="Arial"/>
                <a:ea typeface="Arial"/>
                <a:cs typeface="Arial"/>
                <a:sym typeface="Wingdings" panose="05000000000000000000" pitchFamily="2" charset="2"/>
              </a:rPr>
              <a:t></a:t>
            </a:r>
            <a:endParaRPr lang="en-US" kern="0">
              <a:solidFill>
                <a:schemeClr val="tx1"/>
              </a:solidFill>
              <a:highlight>
                <a:srgbClr val="00FF00"/>
              </a:highlight>
              <a:latin typeface="Arial"/>
              <a:ea typeface="Arial"/>
              <a:cs typeface="Arial"/>
              <a:sym typeface="Wingdings" panose="05000000000000000000" pitchFamily="2" charset="2"/>
            </a:endParaRPr>
          </a:p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Wingdings" panose="05000000000000000000" pitchFamily="2" charset="2"/>
              <a:buChar char="q"/>
              <a:defRPr/>
            </a:pPr>
            <a:endParaRPr lang="en-US" kern="0">
              <a:latin typeface="Arial"/>
              <a:ea typeface="Arial"/>
              <a:cs typeface="Arial"/>
              <a:sym typeface="Arial"/>
            </a:endParaRPr>
          </a:p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Wingdings" panose="05000000000000000000" pitchFamily="2" charset="2"/>
              <a:buChar char="q"/>
              <a:defRPr/>
            </a:pPr>
            <a:r>
              <a:rPr lang="en-US" kern="0">
                <a:highlight>
                  <a:srgbClr val="00FF00"/>
                </a:highlight>
                <a:latin typeface="Arial"/>
                <a:ea typeface="Arial"/>
                <a:cs typeface="Arial"/>
                <a:sym typeface="Arial"/>
              </a:rPr>
              <a:t>[0123]</a:t>
            </a:r>
            <a:r>
              <a:rPr lang="en-US" kern="0">
                <a:highlight>
                  <a:srgbClr val="00FF00"/>
                </a:highlight>
                <a:latin typeface="Arial"/>
                <a:ea typeface="Arial"/>
                <a:cs typeface="Arial"/>
                <a:sym typeface="Wingdings" panose="05000000000000000000" pitchFamily="2" charset="2"/>
              </a:rPr>
              <a:t></a:t>
            </a:r>
            <a:r>
              <a:rPr lang="en-US" kern="0">
                <a:highlight>
                  <a:srgbClr val="FFFF00"/>
                </a:highlight>
                <a:latin typeface="Arial"/>
                <a:ea typeface="Arial"/>
                <a:cs typeface="Arial"/>
                <a:sym typeface="Wingdings" panose="05000000000000000000" pitchFamily="2" charset="2"/>
              </a:rPr>
              <a:t>Returns a match for any number of the specified digits 0,1,2,3 are present</a:t>
            </a:r>
          </a:p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Wingdings" panose="05000000000000000000" pitchFamily="2" charset="2"/>
              <a:buChar char="q"/>
              <a:defRPr/>
            </a:pPr>
            <a:endParaRPr lang="en-US" kern="0">
              <a:highlight>
                <a:srgbClr val="FFFF00"/>
              </a:highlight>
              <a:latin typeface="Arial"/>
              <a:ea typeface="Arial"/>
              <a:cs typeface="Arial"/>
              <a:sym typeface="Wingdings" panose="05000000000000000000" pitchFamily="2" charset="2"/>
            </a:endParaRPr>
          </a:p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Wingdings" panose="05000000000000000000" pitchFamily="2" charset="2"/>
              <a:buChar char="q"/>
              <a:defRPr/>
            </a:pPr>
            <a:r>
              <a:rPr lang="en-US" kern="0">
                <a:highlight>
                  <a:srgbClr val="00FF00"/>
                </a:highlight>
                <a:latin typeface="Arial"/>
                <a:ea typeface="Arial"/>
                <a:cs typeface="Arial"/>
                <a:sym typeface="Wingdings" panose="05000000000000000000" pitchFamily="2" charset="2"/>
              </a:rPr>
              <a:t>[0-9]</a:t>
            </a:r>
            <a:r>
              <a:rPr lang="en-US" kern="0">
                <a:highlight>
                  <a:srgbClr val="FFFF00"/>
                </a:highlight>
                <a:latin typeface="Arial"/>
                <a:ea typeface="Arial"/>
                <a:cs typeface="Arial"/>
                <a:sym typeface="Wingdings" panose="05000000000000000000" pitchFamily="2" charset="2"/>
              </a:rPr>
              <a:t>Returns a match for any number from 0 to 9</a:t>
            </a:r>
          </a:p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Wingdings" panose="05000000000000000000" pitchFamily="2" charset="2"/>
              <a:buChar char="q"/>
              <a:defRPr/>
            </a:pPr>
            <a:endParaRPr lang="en-US" kern="0">
              <a:highlight>
                <a:srgbClr val="FFFF00"/>
              </a:highlight>
              <a:latin typeface="Arial"/>
              <a:ea typeface="Arial"/>
              <a:cs typeface="Arial"/>
              <a:sym typeface="Wingdings" panose="05000000000000000000" pitchFamily="2" charset="2"/>
            </a:endParaRPr>
          </a:p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Wingdings" panose="05000000000000000000" pitchFamily="2" charset="2"/>
              <a:buChar char="q"/>
              <a:defRPr/>
            </a:pPr>
            <a:r>
              <a:rPr lang="en-US" kern="0">
                <a:highlight>
                  <a:srgbClr val="00FF00"/>
                </a:highlight>
                <a:latin typeface="Arial"/>
                <a:ea typeface="Arial"/>
                <a:cs typeface="Arial"/>
                <a:sym typeface="Wingdings" panose="05000000000000000000" pitchFamily="2" charset="2"/>
              </a:rPr>
              <a:t>[0-5][0-9] </a:t>
            </a:r>
            <a:r>
              <a:rPr lang="en-US" kern="0">
                <a:highlight>
                  <a:srgbClr val="FFFF00"/>
                </a:highlight>
                <a:latin typeface="Arial"/>
                <a:ea typeface="Arial"/>
                <a:cs typeface="Arial"/>
                <a:sym typeface="Wingdings" panose="05000000000000000000" pitchFamily="2" charset="2"/>
              </a:rPr>
              <a:t>Returns a match for any two digits from 00 to 59</a:t>
            </a:r>
          </a:p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Wingdings" panose="05000000000000000000" pitchFamily="2" charset="2"/>
              <a:buChar char="q"/>
              <a:defRPr/>
            </a:pPr>
            <a:endParaRPr lang="en-US" kern="0">
              <a:highlight>
                <a:srgbClr val="FFFF00"/>
              </a:highlight>
              <a:latin typeface="Arial"/>
              <a:ea typeface="Arial"/>
              <a:cs typeface="Arial"/>
              <a:sym typeface="Wingdings" panose="05000000000000000000" pitchFamily="2" charset="2"/>
            </a:endParaRPr>
          </a:p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Wingdings" panose="05000000000000000000" pitchFamily="2" charset="2"/>
              <a:buChar char="q"/>
              <a:defRPr/>
            </a:pPr>
            <a:r>
              <a:rPr lang="en-US" kern="0">
                <a:highlight>
                  <a:srgbClr val="00FF00"/>
                </a:highlight>
                <a:latin typeface="Arial"/>
                <a:ea typeface="Arial"/>
                <a:cs typeface="Arial"/>
                <a:sym typeface="Wingdings" panose="05000000000000000000" pitchFamily="2" charset="2"/>
              </a:rPr>
              <a:t>[a-</a:t>
            </a:r>
            <a:r>
              <a:rPr lang="en-US" kern="0" err="1">
                <a:highlight>
                  <a:srgbClr val="00FF00"/>
                </a:highlight>
                <a:latin typeface="Arial"/>
                <a:ea typeface="Arial"/>
                <a:cs typeface="Arial"/>
                <a:sym typeface="Wingdings" panose="05000000000000000000" pitchFamily="2" charset="2"/>
              </a:rPr>
              <a:t>zA</a:t>
            </a:r>
            <a:r>
              <a:rPr lang="en-US" kern="0">
                <a:highlight>
                  <a:srgbClr val="00FF00"/>
                </a:highlight>
                <a:latin typeface="Arial"/>
                <a:ea typeface="Arial"/>
                <a:cs typeface="Arial"/>
                <a:sym typeface="Wingdings" panose="05000000000000000000" pitchFamily="2" charset="2"/>
              </a:rPr>
              <a:t>-Z] </a:t>
            </a:r>
            <a:r>
              <a:rPr lang="en-US" kern="0">
                <a:highlight>
                  <a:srgbClr val="FFFF00"/>
                </a:highlight>
                <a:latin typeface="Arial"/>
                <a:ea typeface="Arial"/>
                <a:cs typeface="Arial"/>
                <a:sym typeface="Wingdings" panose="05000000000000000000" pitchFamily="2" charset="2"/>
              </a:rPr>
              <a:t>Returns a match for any alphabet from a to z lowercase or Uppercase</a:t>
            </a:r>
            <a:endParaRPr lang="en-US" kern="0">
              <a:highlight>
                <a:srgbClr val="FFFF00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15C416C9-DBCC-4AFB-ABD4-5EA52BD5FE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99142" y="1873215"/>
            <a:ext cx="5505033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US" altLang="en-US" kern="0">
                <a:solidFill>
                  <a:srgbClr val="000000"/>
                </a:solidFill>
                <a:highlight>
                  <a:srgbClr val="FFFF00"/>
                </a:highlight>
                <a:latin typeface="verdana" panose="020B0604030504040204" pitchFamily="34" charset="0"/>
                <a:ea typeface="Arial"/>
                <a:cs typeface="Arial"/>
                <a:sym typeface="Arial"/>
              </a:rPr>
              <a:t>Returns a match for any character EXCEPT </a:t>
            </a:r>
            <a:r>
              <a:rPr lang="en-US" altLang="en-US" kern="0">
                <a:solidFill>
                  <a:srgbClr val="DC143C"/>
                </a:solidFill>
                <a:highlight>
                  <a:srgbClr val="FFFF00"/>
                </a:highlight>
                <a:latin typeface="Consolas" panose="020B0609020204030204" pitchFamily="49" charset="0"/>
                <a:ea typeface="Arial"/>
                <a:cs typeface="Arial"/>
                <a:sym typeface="Arial"/>
              </a:rPr>
              <a:t>a</a:t>
            </a:r>
            <a:r>
              <a:rPr lang="en-US" altLang="en-US" kern="0">
                <a:solidFill>
                  <a:srgbClr val="000000"/>
                </a:solidFill>
                <a:highlight>
                  <a:srgbClr val="FFFF00"/>
                </a:highlight>
                <a:latin typeface="verdana" panose="020B0604030504040204" pitchFamily="34" charset="0"/>
                <a:ea typeface="Arial"/>
                <a:cs typeface="Arial"/>
                <a:sym typeface="Arial"/>
              </a:rPr>
              <a:t>, </a:t>
            </a:r>
            <a:r>
              <a:rPr lang="en-US" altLang="en-US" kern="0" err="1">
                <a:solidFill>
                  <a:srgbClr val="DC143C"/>
                </a:solidFill>
                <a:highlight>
                  <a:srgbClr val="FFFF00"/>
                </a:highlight>
                <a:latin typeface="Consolas" panose="020B0609020204030204" pitchFamily="49" charset="0"/>
                <a:ea typeface="Arial"/>
                <a:cs typeface="Arial"/>
                <a:sym typeface="Arial"/>
              </a:rPr>
              <a:t>e,i,o</a:t>
            </a:r>
            <a:r>
              <a:rPr lang="en-US" altLang="en-US" kern="0">
                <a:solidFill>
                  <a:srgbClr val="000000"/>
                </a:solidFill>
                <a:highlight>
                  <a:srgbClr val="FFFF00"/>
                </a:highlight>
                <a:latin typeface="verdana" panose="020B0604030504040204" pitchFamily="34" charset="0"/>
                <a:ea typeface="Arial"/>
                <a:cs typeface="Arial"/>
                <a:sym typeface="Arial"/>
              </a:rPr>
              <a:t>, and </a:t>
            </a:r>
            <a:r>
              <a:rPr lang="en-US" altLang="en-US" kern="0">
                <a:solidFill>
                  <a:srgbClr val="DC143C"/>
                </a:solidFill>
                <a:highlight>
                  <a:srgbClr val="FFFF00"/>
                </a:highlight>
                <a:latin typeface="Consolas" panose="020B0609020204030204" pitchFamily="49" charset="0"/>
                <a:ea typeface="Arial"/>
                <a:cs typeface="Arial"/>
                <a:sym typeface="Arial"/>
              </a:rPr>
              <a:t>u</a:t>
            </a:r>
            <a:r>
              <a:rPr lang="en-US" altLang="en-US" kern="0">
                <a:highlight>
                  <a:srgbClr val="FFFF00"/>
                </a:highlight>
                <a:ea typeface="Arial"/>
                <a:cs typeface="Arial"/>
                <a:sym typeface="Arial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12317463"/>
      </p:ext>
    </p:extLst>
  </p:cSld>
  <p:clrMapOvr>
    <a:masterClrMapping/>
  </p:clrMapOvr>
  <p:transition>
    <p:fade thruBlk="1"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6">
            <a:extLst>
              <a:ext uri="{FF2B5EF4-FFF2-40B4-BE49-F238E27FC236}">
                <a16:creationId xmlns:a16="http://schemas.microsoft.com/office/drawing/2014/main" id="{E4719B9B-EA04-40A5-BCDD-D4FE70CAFE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9138" y="511175"/>
            <a:ext cx="6581775" cy="526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b="1">
                <a:solidFill>
                  <a:srgbClr val="535A60"/>
                </a:solidFill>
              </a:rPr>
              <a:t>When an 'r' or 'R' prefix is present, a character following a backslash is included in the string without change, and all backslashes are left in the string. </a:t>
            </a:r>
          </a:p>
          <a:p>
            <a:pPr eaLnBrk="1" hangingPunct="1"/>
            <a:endParaRPr lang="en-US" altLang="en-US" b="1">
              <a:solidFill>
                <a:srgbClr val="535A60"/>
              </a:solidFill>
            </a:endParaRPr>
          </a:p>
          <a:p>
            <a:pPr eaLnBrk="1" hangingPunct="1"/>
            <a:endParaRPr lang="en-US" altLang="en-US" b="1">
              <a:solidFill>
                <a:srgbClr val="535A60"/>
              </a:solidFill>
            </a:endParaRPr>
          </a:p>
          <a:p>
            <a:pPr eaLnBrk="1" hangingPunct="1"/>
            <a:r>
              <a:rPr lang="en-US" altLang="en-US" b="1">
                <a:solidFill>
                  <a:srgbClr val="535A60"/>
                </a:solidFill>
              </a:rPr>
              <a:t>For example, the string literal r"\n" consists of two characters: a backslash and a lowercase ‘n’</a:t>
            </a:r>
            <a:br>
              <a:rPr lang="en-US" altLang="en-US" b="1">
                <a:solidFill>
                  <a:srgbClr val="535A60"/>
                </a:solidFill>
              </a:rPr>
            </a:br>
            <a:endParaRPr lang="en-US" altLang="en-US" b="1">
              <a:solidFill>
                <a:srgbClr val="535A60"/>
              </a:solidFill>
            </a:endParaRPr>
          </a:p>
          <a:p>
            <a:pPr eaLnBrk="1" hangingPunct="1"/>
            <a:r>
              <a:rPr lang="en-US" altLang="en-US">
                <a:solidFill>
                  <a:srgbClr val="535A60"/>
                </a:solidFill>
              </a:rPr>
              <a:t>For example:</a:t>
            </a:r>
          </a:p>
          <a:p>
            <a:pPr eaLnBrk="1" hangingPunct="1"/>
            <a:endParaRPr lang="en-US" altLang="en-US">
              <a:solidFill>
                <a:srgbClr val="535A60"/>
              </a:solidFill>
            </a:endParaRPr>
          </a:p>
          <a:p>
            <a:pPr eaLnBrk="1" hangingPunct="1"/>
            <a:r>
              <a:rPr lang="en-US" altLang="en-US">
                <a:solidFill>
                  <a:srgbClr val="535A60"/>
                </a:solidFill>
              </a:rPr>
              <a:t>&gt;&gt;&gt; import re</a:t>
            </a:r>
          </a:p>
          <a:p>
            <a:pPr eaLnBrk="1" hangingPunct="1"/>
            <a:r>
              <a:rPr lang="en-US" altLang="en-US">
                <a:solidFill>
                  <a:srgbClr val="535A60"/>
                </a:solidFill>
              </a:rPr>
              <a:t>&gt;&gt;&gt; print("\</a:t>
            </a:r>
            <a:r>
              <a:rPr lang="en-US" altLang="en-US" err="1">
                <a:solidFill>
                  <a:srgbClr val="535A60"/>
                </a:solidFill>
              </a:rPr>
              <a:t>nhello</a:t>
            </a:r>
            <a:r>
              <a:rPr lang="en-US" altLang="en-US">
                <a:solidFill>
                  <a:srgbClr val="535A60"/>
                </a:solidFill>
              </a:rPr>
              <a:t>")</a:t>
            </a:r>
          </a:p>
          <a:p>
            <a:pPr eaLnBrk="1" hangingPunct="1"/>
            <a:endParaRPr lang="en-US" altLang="en-US">
              <a:solidFill>
                <a:srgbClr val="535A60"/>
              </a:solidFill>
            </a:endParaRPr>
          </a:p>
          <a:p>
            <a:pPr eaLnBrk="1" hangingPunct="1"/>
            <a:r>
              <a:rPr lang="en-US" altLang="en-US">
                <a:solidFill>
                  <a:srgbClr val="535A60"/>
                </a:solidFill>
              </a:rPr>
              <a:t>hello</a:t>
            </a:r>
          </a:p>
          <a:p>
            <a:pPr eaLnBrk="1" hangingPunct="1"/>
            <a:r>
              <a:rPr lang="en-US" altLang="en-US">
                <a:solidFill>
                  <a:srgbClr val="535A60"/>
                </a:solidFill>
              </a:rPr>
              <a:t>&gt;&gt;&gt; print(r"\</a:t>
            </a:r>
            <a:r>
              <a:rPr lang="en-US" altLang="en-US" err="1">
                <a:solidFill>
                  <a:srgbClr val="535A60"/>
                </a:solidFill>
              </a:rPr>
              <a:t>nHelloo</a:t>
            </a:r>
            <a:r>
              <a:rPr lang="en-US" altLang="en-US">
                <a:solidFill>
                  <a:srgbClr val="535A60"/>
                </a:solidFill>
              </a:rPr>
              <a:t>")</a:t>
            </a:r>
          </a:p>
          <a:p>
            <a:pPr eaLnBrk="1" hangingPunct="1"/>
            <a:r>
              <a:rPr lang="en-US" altLang="en-US">
                <a:solidFill>
                  <a:srgbClr val="535A60"/>
                </a:solidFill>
              </a:rPr>
              <a:t>\</a:t>
            </a:r>
            <a:r>
              <a:rPr lang="en-US" altLang="en-US" err="1">
                <a:solidFill>
                  <a:srgbClr val="535A60"/>
                </a:solidFill>
              </a:rPr>
              <a:t>nHelloo</a:t>
            </a:r>
            <a:endParaRPr lang="en-US" altLang="en-US">
              <a:solidFill>
                <a:srgbClr val="535A60"/>
              </a:solidFill>
            </a:endParaRPr>
          </a:p>
          <a:p>
            <a:pPr eaLnBrk="1" hangingPunct="1"/>
            <a:r>
              <a:rPr lang="en-US" altLang="en-US">
                <a:solidFill>
                  <a:srgbClr val="535A60"/>
                </a:solidFill>
              </a:rPr>
              <a:t>&gt;&gt;&gt; </a:t>
            </a:r>
          </a:p>
          <a:p>
            <a:pPr eaLnBrk="1" hangingPunct="1"/>
            <a:endParaRPr lang="en-US" altLang="en-US">
              <a:solidFill>
                <a:srgbClr val="535A60"/>
              </a:solidFill>
            </a:endParaRPr>
          </a:p>
          <a:p>
            <a:pPr eaLnBrk="1" hangingPunct="1"/>
            <a:endParaRPr lang="en-US" altLang="en-US">
              <a:solidFill>
                <a:srgbClr val="535A60"/>
              </a:solidFill>
            </a:endParaRPr>
          </a:p>
          <a:p>
            <a:pPr eaLnBrk="1" hangingPunct="1"/>
            <a:endParaRPr lang="en-US" altLang="en-US">
              <a:solidFill>
                <a:srgbClr val="535A60"/>
              </a:solidFill>
            </a:endParaRPr>
          </a:p>
          <a:p>
            <a:pPr eaLnBrk="1" hangingPunct="1"/>
            <a:endParaRPr lang="en-US" altLang="en-US">
              <a:solidFill>
                <a:srgbClr val="535A60"/>
              </a:solidFill>
            </a:endParaRPr>
          </a:p>
          <a:p>
            <a:pPr eaLnBrk="1" hangingPunct="1"/>
            <a:endParaRPr lang="en-US" altLang="en-US">
              <a:solidFill>
                <a:srgbClr val="535A60"/>
              </a:solidFill>
            </a:endParaRPr>
          </a:p>
          <a:p>
            <a:pPr eaLnBrk="1" hangingPunct="1"/>
            <a:endParaRPr lang="en-US" altLang="en-US">
              <a:solidFill>
                <a:srgbClr val="535A60"/>
              </a:solidFill>
            </a:endParaRPr>
          </a:p>
          <a:p>
            <a:pPr eaLnBrk="1" hangingPunct="1"/>
            <a:endParaRPr lang="en-IN" altLang="en-US"/>
          </a:p>
        </p:txBody>
      </p:sp>
      <p:pic>
        <p:nvPicPr>
          <p:cNvPr id="48131" name="Picture 8">
            <a:extLst>
              <a:ext uri="{FF2B5EF4-FFF2-40B4-BE49-F238E27FC236}">
                <a16:creationId xmlns:a16="http://schemas.microsoft.com/office/drawing/2014/main" id="{5D166F1A-B7B1-4F35-8AA8-8CE5476528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7513" y="1970088"/>
            <a:ext cx="5722937" cy="2789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fade thruBlk="1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>
            <a:spLocks noGrp="1"/>
          </p:cNvSpPr>
          <p:nvPr>
            <p:ph type="subTitle" idx="1"/>
          </p:nvPr>
        </p:nvSpPr>
        <p:spPr>
          <a:xfrm>
            <a:off x="210393" y="2426011"/>
            <a:ext cx="8796042" cy="7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 algn="ctr">
              <a:buClr>
                <a:schemeClr val="dk1"/>
              </a:buClr>
              <a:buSzPts val="4800"/>
            </a:pPr>
            <a:r>
              <a:rPr lang="en" sz="2800" b="1">
                <a:solidFill>
                  <a:srgbClr val="00B0F0"/>
                </a:solidFill>
                <a:latin typeface="+mj-lt"/>
                <a:sym typeface="Montserrat"/>
              </a:rPr>
              <a:t>Let’s start with Regular Expressions</a:t>
            </a:r>
            <a:endParaRPr sz="2800" b="1">
              <a:solidFill>
                <a:srgbClr val="00B0F0"/>
              </a:solidFill>
              <a:latin typeface="+mj-l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58295310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1820DE5-B298-48EE-95D2-391802AF00E3}"/>
              </a:ext>
            </a:extLst>
          </p:cNvPr>
          <p:cNvSpPr txBox="1"/>
          <p:nvPr/>
        </p:nvSpPr>
        <p:spPr>
          <a:xfrm>
            <a:off x="404602" y="739793"/>
            <a:ext cx="8642294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FF6600"/>
                </a:solidFill>
              </a:rPr>
              <a:t>Python’s </a:t>
            </a:r>
            <a:r>
              <a:rPr lang="en-US" sz="2000" err="1">
                <a:solidFill>
                  <a:srgbClr val="FF6600"/>
                </a:solidFill>
              </a:rPr>
              <a:t>re.compile</a:t>
            </a:r>
            <a:r>
              <a:rPr lang="en-US" sz="2000">
                <a:solidFill>
                  <a:srgbClr val="FF6600"/>
                </a:solidFill>
              </a:rPr>
              <a:t>() method is used to compile a regular expression pattern provided as a string into a regex pattern object (</a:t>
            </a:r>
            <a:r>
              <a:rPr lang="en-US" sz="2000" err="1">
                <a:solidFill>
                  <a:srgbClr val="FF6600"/>
                </a:solidFill>
              </a:rPr>
              <a:t>re.Pattern</a:t>
            </a:r>
            <a:r>
              <a:rPr lang="en-US" sz="2000">
                <a:solidFill>
                  <a:srgbClr val="FF6600"/>
                </a:solidFill>
              </a:rPr>
              <a:t>). </a:t>
            </a:r>
          </a:p>
          <a:p>
            <a:pPr algn="just"/>
            <a:endParaRPr lang="en-US" sz="2000">
              <a:solidFill>
                <a:srgbClr val="FF6600"/>
              </a:solidFill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002060"/>
                </a:solidFill>
              </a:rPr>
              <a:t>Later we can use this pattern object to search for a match inside different target strings using regex methods such as a </a:t>
            </a:r>
            <a:r>
              <a:rPr lang="en-US" sz="2000" err="1">
                <a:solidFill>
                  <a:srgbClr val="002060"/>
                </a:solidFill>
              </a:rPr>
              <a:t>re.match</a:t>
            </a:r>
            <a:r>
              <a:rPr lang="en-US" sz="2000">
                <a:solidFill>
                  <a:srgbClr val="002060"/>
                </a:solidFill>
              </a:rPr>
              <a:t>() or </a:t>
            </a:r>
            <a:r>
              <a:rPr lang="en-US" sz="2000" err="1">
                <a:solidFill>
                  <a:srgbClr val="002060"/>
                </a:solidFill>
              </a:rPr>
              <a:t>re.search</a:t>
            </a:r>
            <a:r>
              <a:rPr lang="en-US" sz="2000">
                <a:solidFill>
                  <a:srgbClr val="002060"/>
                </a:solidFill>
              </a:rPr>
              <a:t>().</a:t>
            </a:r>
            <a:endParaRPr lang="en-IN" sz="2000">
              <a:solidFill>
                <a:srgbClr val="00206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8DC0C9-5190-437F-9BF8-F04BD6613D6B}"/>
              </a:ext>
            </a:extLst>
          </p:cNvPr>
          <p:cNvSpPr txBox="1"/>
          <p:nvPr/>
        </p:nvSpPr>
        <p:spPr>
          <a:xfrm>
            <a:off x="3309643" y="113289"/>
            <a:ext cx="30992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rgbClr val="00B0F0"/>
                </a:solidFill>
              </a:rPr>
              <a:t>compile() method</a:t>
            </a:r>
            <a:endParaRPr lang="en-IN" sz="2400" b="1">
              <a:solidFill>
                <a:srgbClr val="00B0F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B6F001A-B1CA-4581-8601-1F6336625D6E}"/>
              </a:ext>
            </a:extLst>
          </p:cNvPr>
          <p:cNvSpPr txBox="1"/>
          <p:nvPr/>
        </p:nvSpPr>
        <p:spPr>
          <a:xfrm>
            <a:off x="548235" y="2843624"/>
            <a:ext cx="8355027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000"/>
              <a:t>Syntax:         </a:t>
            </a:r>
            <a:r>
              <a:rPr lang="en-US" sz="2000" err="1">
                <a:solidFill>
                  <a:srgbClr val="00B050"/>
                </a:solidFill>
              </a:rPr>
              <a:t>re.compile</a:t>
            </a:r>
            <a:r>
              <a:rPr lang="en-US" sz="2000">
                <a:solidFill>
                  <a:srgbClr val="00B050"/>
                </a:solidFill>
              </a:rPr>
              <a:t>(pattern, flags=0)</a:t>
            </a:r>
          </a:p>
          <a:p>
            <a:pPr algn="just"/>
            <a:endParaRPr lang="en-US" sz="2000"/>
          </a:p>
          <a:p>
            <a:pPr algn="just"/>
            <a:r>
              <a:rPr lang="en-US" sz="2000"/>
              <a:t>pattern: </a:t>
            </a:r>
            <a:r>
              <a:rPr lang="en-US" sz="2000">
                <a:solidFill>
                  <a:srgbClr val="FF0066"/>
                </a:solidFill>
              </a:rPr>
              <a:t>regex pattern in string format, which you are trying to match inside the target string.</a:t>
            </a:r>
          </a:p>
          <a:p>
            <a:pPr algn="just"/>
            <a:endParaRPr lang="en-US" sz="2000"/>
          </a:p>
          <a:p>
            <a:pPr algn="just"/>
            <a:r>
              <a:rPr lang="en-US" sz="2000"/>
              <a:t>flags: </a:t>
            </a:r>
            <a:r>
              <a:rPr lang="en-US" sz="2000">
                <a:solidFill>
                  <a:srgbClr val="7030A0"/>
                </a:solidFill>
              </a:rPr>
              <a:t>The expression’s behavior can be modified by specifying regex flag values. This is an optional parameter.</a:t>
            </a:r>
            <a:endParaRPr lang="en-IN" sz="200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5415891"/>
      </p:ext>
    </p:extLst>
  </p:cSld>
  <p:clrMapOvr>
    <a:masterClrMapping/>
  </p:clrMapOvr>
  <p:transition>
    <p:fade thruBlk="1"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D8DC0C9-5190-437F-9BF8-F04BD6613D6B}"/>
              </a:ext>
            </a:extLst>
          </p:cNvPr>
          <p:cNvSpPr txBox="1"/>
          <p:nvPr/>
        </p:nvSpPr>
        <p:spPr>
          <a:xfrm>
            <a:off x="3309643" y="113289"/>
            <a:ext cx="30992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rgbClr val="00B0F0"/>
                </a:solidFill>
              </a:rPr>
              <a:t>compile() method</a:t>
            </a:r>
            <a:endParaRPr lang="en-IN" sz="2400" b="1">
              <a:solidFill>
                <a:srgbClr val="00B0F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EF576E-63E1-4D38-B690-F653BCA272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938" t="23442" r="27080" b="13943"/>
          <a:stretch/>
        </p:blipFill>
        <p:spPr>
          <a:xfrm>
            <a:off x="562397" y="436252"/>
            <a:ext cx="8019206" cy="428616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5E12705-D8B9-4FEF-BE4A-4EA635CEC3EE}"/>
              </a:ext>
            </a:extLst>
          </p:cNvPr>
          <p:cNvSpPr txBox="1"/>
          <p:nvPr/>
        </p:nvSpPr>
        <p:spPr>
          <a:xfrm>
            <a:off x="2747246" y="4835723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/>
              <a:t>https://pynative.com/python-regex-compile/</a:t>
            </a:r>
          </a:p>
        </p:txBody>
      </p:sp>
    </p:spTree>
    <p:extLst>
      <p:ext uri="{BB962C8B-B14F-4D97-AF65-F5344CB8AC3E}">
        <p14:creationId xmlns:p14="http://schemas.microsoft.com/office/powerpoint/2010/main" val="545869547"/>
      </p:ext>
    </p:extLst>
  </p:cSld>
  <p:clrMapOvr>
    <a:masterClrMapping/>
  </p:clrMapOvr>
  <p:transition>
    <p:fade thruBlk="1"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D8DC0C9-5190-437F-9BF8-F04BD6613D6B}"/>
              </a:ext>
            </a:extLst>
          </p:cNvPr>
          <p:cNvSpPr txBox="1"/>
          <p:nvPr/>
        </p:nvSpPr>
        <p:spPr>
          <a:xfrm>
            <a:off x="3325827" y="72828"/>
            <a:ext cx="30992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rgbClr val="00B0F0"/>
                </a:solidFill>
              </a:rPr>
              <a:t>compile() method</a:t>
            </a:r>
            <a:endParaRPr lang="en-IN" sz="2400" b="1">
              <a:solidFill>
                <a:srgbClr val="00B0F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9296F0-B360-4233-B708-67A1CEB7F96B}"/>
              </a:ext>
            </a:extLst>
          </p:cNvPr>
          <p:cNvSpPr txBox="1"/>
          <p:nvPr/>
        </p:nvSpPr>
        <p:spPr>
          <a:xfrm>
            <a:off x="303450" y="534493"/>
            <a:ext cx="572511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1">
                <a:solidFill>
                  <a:srgbClr val="008000"/>
                </a:solidFill>
                <a:latin typeface=""/>
              </a:rPr>
              <a:t>import </a:t>
            </a:r>
            <a:r>
              <a:rPr lang="en-IN" sz="1600" b="1">
                <a:solidFill>
                  <a:srgbClr val="0000FF"/>
                </a:solidFill>
                <a:latin typeface=""/>
              </a:rPr>
              <a:t>re</a:t>
            </a:r>
          </a:p>
          <a:p>
            <a:r>
              <a:rPr lang="en-IN" sz="1600" i="1">
                <a:solidFill>
                  <a:srgbClr val="408080"/>
                </a:solidFill>
                <a:latin typeface=""/>
              </a:rPr>
              <a:t># Target String one</a:t>
            </a:r>
          </a:p>
          <a:p>
            <a:r>
              <a:rPr lang="en-US" sz="1600">
                <a:latin typeface=""/>
              </a:rPr>
              <a:t>str1 </a:t>
            </a:r>
            <a:r>
              <a:rPr lang="en-US" sz="1600">
                <a:solidFill>
                  <a:srgbClr val="666666"/>
                </a:solidFill>
                <a:latin typeface=""/>
              </a:rPr>
              <a:t>= </a:t>
            </a:r>
            <a:r>
              <a:rPr lang="en-US" sz="1600">
                <a:solidFill>
                  <a:srgbClr val="BA2121"/>
                </a:solidFill>
                <a:latin typeface=""/>
              </a:rPr>
              <a:t>"Emma's luck numbers are 251 761 231 451"</a:t>
            </a:r>
          </a:p>
          <a:p>
            <a:r>
              <a:rPr lang="en-US" sz="1600" i="1">
                <a:solidFill>
                  <a:srgbClr val="408080"/>
                </a:solidFill>
                <a:latin typeface=""/>
              </a:rPr>
              <a:t># pattern to find three consecutive digits</a:t>
            </a:r>
          </a:p>
          <a:p>
            <a:r>
              <a:rPr lang="en-IN" sz="1600" err="1">
                <a:latin typeface=""/>
              </a:rPr>
              <a:t>string_pattern</a:t>
            </a:r>
            <a:r>
              <a:rPr lang="en-IN" sz="1600">
                <a:latin typeface=""/>
              </a:rPr>
              <a:t> </a:t>
            </a:r>
            <a:r>
              <a:rPr lang="en-IN" sz="1600">
                <a:solidFill>
                  <a:srgbClr val="666666"/>
                </a:solidFill>
                <a:latin typeface=""/>
              </a:rPr>
              <a:t>= </a:t>
            </a:r>
            <a:r>
              <a:rPr lang="en-IN" sz="1600">
                <a:solidFill>
                  <a:srgbClr val="BA2121"/>
                </a:solidFill>
                <a:latin typeface=""/>
              </a:rPr>
              <a:t>r"\d{3}"</a:t>
            </a:r>
          </a:p>
          <a:p>
            <a:r>
              <a:rPr lang="en-US" sz="1600" i="1">
                <a:solidFill>
                  <a:srgbClr val="408080"/>
                </a:solidFill>
                <a:latin typeface=""/>
              </a:rPr>
              <a:t># compile string pattern to </a:t>
            </a:r>
            <a:r>
              <a:rPr lang="en-US" sz="1600" i="1" err="1">
                <a:solidFill>
                  <a:srgbClr val="408080"/>
                </a:solidFill>
                <a:latin typeface=""/>
              </a:rPr>
              <a:t>re.Pattern</a:t>
            </a:r>
            <a:r>
              <a:rPr lang="en-US" sz="1600" i="1">
                <a:solidFill>
                  <a:srgbClr val="408080"/>
                </a:solidFill>
                <a:latin typeface=""/>
              </a:rPr>
              <a:t> object</a:t>
            </a:r>
          </a:p>
          <a:p>
            <a:r>
              <a:rPr lang="sv-SE" sz="1600">
                <a:latin typeface=""/>
              </a:rPr>
              <a:t>regex_pattern </a:t>
            </a:r>
            <a:r>
              <a:rPr lang="sv-SE" sz="1600">
                <a:solidFill>
                  <a:srgbClr val="666666"/>
                </a:solidFill>
                <a:latin typeface=""/>
              </a:rPr>
              <a:t>= re.compile(string_pattern)</a:t>
            </a:r>
          </a:p>
          <a:p>
            <a:r>
              <a:rPr lang="en-US" sz="1600" i="1">
                <a:solidFill>
                  <a:srgbClr val="408080"/>
                </a:solidFill>
                <a:latin typeface=""/>
              </a:rPr>
              <a:t># print the type of compiled pattern</a:t>
            </a:r>
          </a:p>
          <a:p>
            <a:r>
              <a:rPr lang="en-IN" sz="1600" b="1">
                <a:solidFill>
                  <a:srgbClr val="008000"/>
                </a:solidFill>
                <a:latin typeface=""/>
              </a:rPr>
              <a:t>print(type(</a:t>
            </a:r>
            <a:r>
              <a:rPr lang="en-IN" sz="1600" b="1" err="1">
                <a:solidFill>
                  <a:srgbClr val="008000"/>
                </a:solidFill>
                <a:latin typeface=""/>
              </a:rPr>
              <a:t>regex_pattern</a:t>
            </a:r>
            <a:r>
              <a:rPr lang="en-IN" sz="1600" b="1">
                <a:solidFill>
                  <a:srgbClr val="008000"/>
                </a:solidFill>
                <a:latin typeface=""/>
              </a:rPr>
              <a:t>))</a:t>
            </a:r>
          </a:p>
          <a:p>
            <a:r>
              <a:rPr lang="en-US" sz="1600" i="1">
                <a:solidFill>
                  <a:srgbClr val="408080"/>
                </a:solidFill>
                <a:latin typeface=""/>
              </a:rPr>
              <a:t># find all the matches in string one</a:t>
            </a:r>
          </a:p>
          <a:p>
            <a:r>
              <a:rPr lang="sv-SE" sz="1600">
                <a:latin typeface=""/>
              </a:rPr>
              <a:t>result </a:t>
            </a:r>
            <a:r>
              <a:rPr lang="sv-SE" sz="1600">
                <a:solidFill>
                  <a:srgbClr val="666666"/>
                </a:solidFill>
                <a:latin typeface=""/>
              </a:rPr>
              <a:t>= regex_pattern.findall(str1)</a:t>
            </a:r>
          </a:p>
          <a:p>
            <a:r>
              <a:rPr lang="en-IN" sz="1600" b="1">
                <a:solidFill>
                  <a:srgbClr val="008000"/>
                </a:solidFill>
                <a:latin typeface=""/>
              </a:rPr>
              <a:t>print(result)</a:t>
            </a:r>
          </a:p>
          <a:p>
            <a:r>
              <a:rPr lang="en-IN" sz="1600" i="1">
                <a:solidFill>
                  <a:srgbClr val="408080"/>
                </a:solidFill>
                <a:latin typeface=""/>
              </a:rPr>
              <a:t># Target String two</a:t>
            </a:r>
          </a:p>
          <a:p>
            <a:r>
              <a:rPr lang="en-US" sz="1600">
                <a:latin typeface=""/>
              </a:rPr>
              <a:t>str2 </a:t>
            </a:r>
            <a:r>
              <a:rPr lang="en-US" sz="1600">
                <a:solidFill>
                  <a:srgbClr val="666666"/>
                </a:solidFill>
                <a:latin typeface=""/>
              </a:rPr>
              <a:t>= </a:t>
            </a:r>
            <a:r>
              <a:rPr lang="en-US" sz="1600">
                <a:solidFill>
                  <a:srgbClr val="BA2121"/>
                </a:solidFill>
                <a:latin typeface=""/>
              </a:rPr>
              <a:t>"Kelly's luck numbers are 111 212 415"</a:t>
            </a:r>
          </a:p>
          <a:p>
            <a:r>
              <a:rPr lang="en-US" sz="1600" i="1">
                <a:solidFill>
                  <a:srgbClr val="408080"/>
                </a:solidFill>
                <a:latin typeface=""/>
              </a:rPr>
              <a:t># find all the matches in second string by reusing the same pattern</a:t>
            </a:r>
          </a:p>
          <a:p>
            <a:r>
              <a:rPr lang="sv-SE" sz="1600">
                <a:latin typeface=""/>
              </a:rPr>
              <a:t>result </a:t>
            </a:r>
            <a:r>
              <a:rPr lang="sv-SE" sz="1600">
                <a:solidFill>
                  <a:srgbClr val="666666"/>
                </a:solidFill>
                <a:latin typeface=""/>
              </a:rPr>
              <a:t>= regex_pattern.findall(str2)</a:t>
            </a:r>
          </a:p>
          <a:p>
            <a:r>
              <a:rPr lang="en-IN" sz="1600" b="1">
                <a:solidFill>
                  <a:srgbClr val="008000"/>
                </a:solidFill>
                <a:latin typeface=""/>
              </a:rPr>
              <a:t>print(result)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5F9D69-91CD-483E-9229-4CDE8549D5A6}"/>
              </a:ext>
            </a:extLst>
          </p:cNvPr>
          <p:cNvSpPr txBox="1"/>
          <p:nvPr/>
        </p:nvSpPr>
        <p:spPr>
          <a:xfrm>
            <a:off x="6914644" y="1833086"/>
            <a:ext cx="2803891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&lt;class '</a:t>
            </a:r>
            <a:r>
              <a:rPr lang="en-US" err="1"/>
              <a:t>re.Pattern</a:t>
            </a:r>
            <a:r>
              <a:rPr lang="en-US"/>
              <a:t>'&gt;</a:t>
            </a:r>
          </a:p>
          <a:p>
            <a:r>
              <a:rPr lang="en-US"/>
              <a:t>['251', '761', '231', '451']</a:t>
            </a:r>
          </a:p>
          <a:p>
            <a:r>
              <a:rPr lang="en-US"/>
              <a:t>['111', '212', '415']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5377270"/>
      </p:ext>
    </p:extLst>
  </p:cSld>
  <p:clrMapOvr>
    <a:masterClrMapping/>
  </p:clrMapOvr>
  <p:transition>
    <p:fade thruBlk="1"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9E90403-14CC-4FC4-A7D6-44E0C7E7E503}"/>
              </a:ext>
            </a:extLst>
          </p:cNvPr>
          <p:cNvSpPr/>
          <p:nvPr/>
        </p:nvSpPr>
        <p:spPr>
          <a:xfrm>
            <a:off x="487496" y="728876"/>
            <a:ext cx="8169007" cy="32624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>
                <a:solidFill>
                  <a:srgbClr val="FF0066"/>
                </a:solidFill>
                <a:latin typeface="Verdana" panose="020B0604030504040204" pitchFamily="34" charset="0"/>
              </a:rPr>
              <a:t>A Match Object </a:t>
            </a:r>
            <a:r>
              <a:rPr lang="en-US">
                <a:latin typeface="Verdana" panose="020B0604030504040204" pitchFamily="34" charset="0"/>
              </a:rPr>
              <a:t>is an object containing information about the search and the result.</a:t>
            </a:r>
          </a:p>
          <a:p>
            <a:endParaRPr lang="en-US">
              <a:latin typeface="Verdana" panose="020B0604030504040204" pitchFamily="34" charset="0"/>
            </a:endParaRPr>
          </a:p>
          <a:p>
            <a:r>
              <a:rPr lang="en-IN" sz="2000" b="1">
                <a:solidFill>
                  <a:srgbClr val="008000"/>
                </a:solidFill>
                <a:latin typeface=""/>
              </a:rPr>
              <a:t>import </a:t>
            </a:r>
            <a:r>
              <a:rPr lang="en-IN" sz="2000" b="1">
                <a:solidFill>
                  <a:srgbClr val="0000FF"/>
                </a:solidFill>
                <a:latin typeface=""/>
              </a:rPr>
              <a:t>re</a:t>
            </a:r>
          </a:p>
          <a:p>
            <a:r>
              <a:rPr lang="en-IN" sz="2000">
                <a:latin typeface=""/>
              </a:rPr>
              <a:t>txt </a:t>
            </a:r>
            <a:r>
              <a:rPr lang="en-IN" sz="2000">
                <a:solidFill>
                  <a:srgbClr val="666666"/>
                </a:solidFill>
                <a:latin typeface=""/>
              </a:rPr>
              <a:t>=</a:t>
            </a:r>
            <a:r>
              <a:rPr lang="en-IN" sz="2000">
                <a:solidFill>
                  <a:srgbClr val="BA2121"/>
                </a:solidFill>
                <a:latin typeface=""/>
              </a:rPr>
              <a:t>"Unicode in coding"</a:t>
            </a:r>
          </a:p>
          <a:p>
            <a:r>
              <a:rPr lang="en-US" sz="2000">
                <a:latin typeface=""/>
              </a:rPr>
              <a:t>x </a:t>
            </a:r>
            <a:r>
              <a:rPr lang="en-US" sz="2000">
                <a:solidFill>
                  <a:srgbClr val="666666"/>
                </a:solidFill>
                <a:latin typeface=""/>
              </a:rPr>
              <a:t>= </a:t>
            </a:r>
            <a:r>
              <a:rPr lang="en-US" sz="2000" err="1">
                <a:solidFill>
                  <a:srgbClr val="666666"/>
                </a:solidFill>
                <a:latin typeface=""/>
              </a:rPr>
              <a:t>re.search</a:t>
            </a:r>
            <a:r>
              <a:rPr lang="en-US" sz="2000">
                <a:solidFill>
                  <a:srgbClr val="666666"/>
                </a:solidFill>
                <a:latin typeface=""/>
              </a:rPr>
              <a:t>(</a:t>
            </a:r>
            <a:r>
              <a:rPr lang="en-US" sz="2000">
                <a:solidFill>
                  <a:srgbClr val="BA2121"/>
                </a:solidFill>
                <a:latin typeface=""/>
              </a:rPr>
              <a:t>"</a:t>
            </a:r>
            <a:r>
              <a:rPr lang="en-US" sz="2000" err="1">
                <a:solidFill>
                  <a:srgbClr val="BA2121"/>
                </a:solidFill>
                <a:latin typeface=""/>
              </a:rPr>
              <a:t>cod",txt</a:t>
            </a:r>
            <a:r>
              <a:rPr lang="en-US" sz="2000">
                <a:solidFill>
                  <a:srgbClr val="BA2121"/>
                </a:solidFill>
                <a:latin typeface=""/>
              </a:rPr>
              <a:t>)</a:t>
            </a:r>
          </a:p>
          <a:p>
            <a:r>
              <a:rPr lang="en-US" sz="2000" b="1">
                <a:solidFill>
                  <a:srgbClr val="008000"/>
                </a:solidFill>
                <a:latin typeface=""/>
              </a:rPr>
              <a:t>print(x)</a:t>
            </a:r>
            <a:r>
              <a:rPr lang="en-US" sz="2000" b="1" i="1">
                <a:solidFill>
                  <a:srgbClr val="408080"/>
                </a:solidFill>
                <a:latin typeface=""/>
              </a:rPr>
              <a:t>#this will print an object</a:t>
            </a:r>
          </a:p>
          <a:p>
            <a:endParaRPr lang="en-US">
              <a:latin typeface="Verdana" panose="020B0604030504040204" pitchFamily="34" charset="0"/>
            </a:endParaRPr>
          </a:p>
          <a:p>
            <a:endParaRPr lang="en-US">
              <a:latin typeface="Verdana" panose="020B0604030504040204" pitchFamily="34" charset="0"/>
            </a:endParaRPr>
          </a:p>
          <a:p>
            <a:endParaRPr lang="en-US">
              <a:latin typeface="Verdana" panose="020B0604030504040204" pitchFamily="34" charset="0"/>
            </a:endParaRPr>
          </a:p>
          <a:p>
            <a:endParaRPr lang="en-US">
              <a:latin typeface="Verdana" panose="020B0604030504040204" pitchFamily="34" charset="0"/>
            </a:endParaRPr>
          </a:p>
          <a:p>
            <a:r>
              <a:rPr lang="en-US" b="1">
                <a:solidFill>
                  <a:srgbClr val="FF0066"/>
                </a:solidFill>
                <a:latin typeface="Verdana" panose="020B0604030504040204" pitchFamily="34" charset="0"/>
              </a:rPr>
              <a:t>OUTPUT:</a:t>
            </a:r>
          </a:p>
          <a:p>
            <a:endParaRPr lang="en-US" b="1">
              <a:latin typeface="Verdana" panose="020B0604030504040204" pitchFamily="34" charset="0"/>
            </a:endParaRPr>
          </a:p>
          <a:p>
            <a:r>
              <a:rPr lang="en-US">
                <a:latin typeface="Verdana" panose="020B0604030504040204" pitchFamily="34" charset="0"/>
              </a:rPr>
              <a:t>&lt;</a:t>
            </a:r>
            <a:r>
              <a:rPr lang="en-US" err="1">
                <a:latin typeface="Verdana" panose="020B0604030504040204" pitchFamily="34" charset="0"/>
              </a:rPr>
              <a:t>re.Match</a:t>
            </a:r>
            <a:r>
              <a:rPr lang="en-US">
                <a:latin typeface="Verdana" panose="020B0604030504040204" pitchFamily="34" charset="0"/>
              </a:rPr>
              <a:t> object; span=(3, 6), match='cod'&gt;</a:t>
            </a:r>
            <a:endParaRPr lang="en-I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8D59954-6FF2-4849-9394-23910DA1A0DC}"/>
              </a:ext>
            </a:extLst>
          </p:cNvPr>
          <p:cNvSpPr/>
          <p:nvPr/>
        </p:nvSpPr>
        <p:spPr>
          <a:xfrm>
            <a:off x="3591842" y="74974"/>
            <a:ext cx="179247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000" b="1">
                <a:solidFill>
                  <a:srgbClr val="0070C0"/>
                </a:solidFill>
              </a:rPr>
              <a:t>Match Object</a:t>
            </a:r>
          </a:p>
        </p:txBody>
      </p:sp>
    </p:spTree>
    <p:extLst>
      <p:ext uri="{BB962C8B-B14F-4D97-AF65-F5344CB8AC3E}">
        <p14:creationId xmlns:p14="http://schemas.microsoft.com/office/powerpoint/2010/main" val="335347368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94F8C29-35A3-4C25-92A2-B8732A3C6FBC}"/>
              </a:ext>
            </a:extLst>
          </p:cNvPr>
          <p:cNvSpPr/>
          <p:nvPr/>
        </p:nvSpPr>
        <p:spPr>
          <a:xfrm>
            <a:off x="385589" y="605928"/>
            <a:ext cx="8620846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600"/>
              <a:t>The Match object has properties and methods used to retrieve information about the search, and the result:</a:t>
            </a:r>
          </a:p>
          <a:p>
            <a:pPr algn="just"/>
            <a:endParaRPr lang="en-US" sz="1600"/>
          </a:p>
          <a:p>
            <a:pPr algn="just"/>
            <a:r>
              <a:rPr lang="en-US" sz="1600"/>
              <a:t>.</a:t>
            </a:r>
            <a:r>
              <a:rPr lang="en-US" sz="1600">
                <a:highlight>
                  <a:srgbClr val="FF0066"/>
                </a:highlight>
              </a:rPr>
              <a:t>span() </a:t>
            </a:r>
            <a:r>
              <a:rPr lang="en-US" sz="1600">
                <a:highlight>
                  <a:srgbClr val="FF0066"/>
                </a:highlight>
                <a:sym typeface="Wingdings" panose="05000000000000000000" pitchFamily="2" charset="2"/>
              </a:rPr>
              <a:t></a:t>
            </a:r>
            <a:r>
              <a:rPr lang="en-US" sz="1600"/>
              <a:t>returns a tuple containing the start-, and end positions of the match.</a:t>
            </a:r>
          </a:p>
          <a:p>
            <a:pPr algn="just"/>
            <a:endParaRPr lang="en-US" sz="1600"/>
          </a:p>
          <a:p>
            <a:pPr algn="just"/>
            <a:endParaRPr lang="en-US" sz="1600"/>
          </a:p>
          <a:p>
            <a:pPr algn="just"/>
            <a:r>
              <a:rPr lang="en-US" sz="1600">
                <a:highlight>
                  <a:srgbClr val="FF0066"/>
                </a:highlight>
              </a:rPr>
              <a:t>.group() </a:t>
            </a:r>
            <a:r>
              <a:rPr lang="en-US" sz="1600">
                <a:highlight>
                  <a:srgbClr val="FF0066"/>
                </a:highlight>
                <a:sym typeface="Wingdings" panose="05000000000000000000" pitchFamily="2" charset="2"/>
              </a:rPr>
              <a:t></a:t>
            </a:r>
            <a:r>
              <a:rPr lang="en-US" sz="1600"/>
              <a:t>returns the part of the string where there was a match</a:t>
            </a:r>
          </a:p>
          <a:p>
            <a:pPr algn="just"/>
            <a:endParaRPr lang="en-US" sz="1600"/>
          </a:p>
          <a:p>
            <a:pPr algn="just"/>
            <a:r>
              <a:rPr lang="en-US" sz="1600">
                <a:highlight>
                  <a:srgbClr val="FF0066"/>
                </a:highlight>
              </a:rPr>
              <a:t>start()</a:t>
            </a:r>
            <a:r>
              <a:rPr lang="en-US" sz="1600">
                <a:highlight>
                  <a:srgbClr val="FF0066"/>
                </a:highlight>
                <a:sym typeface="Wingdings" panose="05000000000000000000" pitchFamily="2" charset="2"/>
              </a:rPr>
              <a:t></a:t>
            </a:r>
            <a:r>
              <a:rPr lang="en-US" sz="1600">
                <a:sym typeface="Wingdings" panose="05000000000000000000" pitchFamily="2" charset="2"/>
              </a:rPr>
              <a:t>returns the start position of the match</a:t>
            </a:r>
            <a:endParaRPr lang="en-US" sz="1600"/>
          </a:p>
          <a:p>
            <a:pPr algn="just"/>
            <a:endParaRPr lang="en-US" sz="1600"/>
          </a:p>
          <a:p>
            <a:pPr algn="just"/>
            <a:r>
              <a:rPr lang="en-US" sz="1600">
                <a:highlight>
                  <a:srgbClr val="FF0066"/>
                </a:highlight>
              </a:rPr>
              <a:t>end()</a:t>
            </a:r>
            <a:r>
              <a:rPr lang="en-US" sz="1600">
                <a:highlight>
                  <a:srgbClr val="FF0066"/>
                </a:highlight>
                <a:sym typeface="Wingdings" panose="05000000000000000000" pitchFamily="2" charset="2"/>
              </a:rPr>
              <a:t> </a:t>
            </a:r>
            <a:r>
              <a:rPr lang="en-US" sz="1600">
                <a:sym typeface="Wingdings" panose="05000000000000000000" pitchFamily="2" charset="2"/>
              </a:rPr>
              <a:t>returns the end position of the match</a:t>
            </a:r>
            <a:br>
              <a:rPr lang="en-US" sz="1600"/>
            </a:br>
            <a:endParaRPr lang="en-IN" sz="160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7D7B6CE-7184-4AF2-A36C-74FE4D8D0EBE}"/>
              </a:ext>
            </a:extLst>
          </p:cNvPr>
          <p:cNvSpPr/>
          <p:nvPr/>
        </p:nvSpPr>
        <p:spPr>
          <a:xfrm>
            <a:off x="3591842" y="74974"/>
            <a:ext cx="179247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000" b="1">
                <a:solidFill>
                  <a:srgbClr val="0070C0"/>
                </a:solidFill>
              </a:rPr>
              <a:t>Match Object</a:t>
            </a:r>
          </a:p>
        </p:txBody>
      </p:sp>
    </p:spTree>
    <p:extLst>
      <p:ext uri="{BB962C8B-B14F-4D97-AF65-F5344CB8AC3E}">
        <p14:creationId xmlns:p14="http://schemas.microsoft.com/office/powerpoint/2010/main" val="420495227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30B3E43-EE71-4B96-88FB-FE318488A6B5}"/>
              </a:ext>
            </a:extLst>
          </p:cNvPr>
          <p:cNvSpPr/>
          <p:nvPr/>
        </p:nvSpPr>
        <p:spPr>
          <a:xfrm>
            <a:off x="468217" y="738131"/>
            <a:ext cx="8207566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800"/>
              <a:t>import re</a:t>
            </a:r>
          </a:p>
          <a:p>
            <a:r>
              <a:rPr lang="en-IN" sz="1800"/>
              <a:t>txt = "123abc456789abc123ABC"</a:t>
            </a:r>
          </a:p>
          <a:p>
            <a:r>
              <a:rPr lang="en-IN" sz="1800"/>
              <a:t>pattern = </a:t>
            </a:r>
            <a:r>
              <a:rPr lang="en-IN" sz="1800" err="1"/>
              <a:t>re.compile</a:t>
            </a:r>
            <a:r>
              <a:rPr lang="en-IN" sz="1800"/>
              <a:t>(</a:t>
            </a:r>
            <a:r>
              <a:rPr lang="en-IN" sz="1800" err="1"/>
              <a:t>r"abc</a:t>
            </a:r>
            <a:r>
              <a:rPr lang="en-IN" sz="1800"/>
              <a:t>") </a:t>
            </a:r>
            <a:r>
              <a:rPr lang="en-IN" sz="1800">
                <a:highlight>
                  <a:srgbClr val="FF0066"/>
                </a:highlight>
              </a:rPr>
              <a:t>#it returns a code object </a:t>
            </a:r>
          </a:p>
          <a:p>
            <a:r>
              <a:rPr lang="en-IN" sz="1800"/>
              <a:t>match=</a:t>
            </a:r>
            <a:r>
              <a:rPr lang="en-IN" sz="1800" err="1"/>
              <a:t>pattern.search</a:t>
            </a:r>
            <a:r>
              <a:rPr lang="en-IN" sz="1800"/>
              <a:t>(txt) </a:t>
            </a:r>
            <a:r>
              <a:rPr lang="en-IN" sz="1800">
                <a:highlight>
                  <a:srgbClr val="FF0066"/>
                </a:highlight>
              </a:rPr>
              <a:t>#this returns a match object</a:t>
            </a:r>
          </a:p>
          <a:p>
            <a:r>
              <a:rPr lang="en-IN" sz="1800">
                <a:highlight>
                  <a:srgbClr val="FFFF00"/>
                </a:highlight>
              </a:rPr>
              <a:t>print(pattern)</a:t>
            </a:r>
          </a:p>
          <a:p>
            <a:r>
              <a:rPr lang="en-IN" sz="1800">
                <a:highlight>
                  <a:srgbClr val="00FF00"/>
                </a:highlight>
              </a:rPr>
              <a:t>print(match)</a:t>
            </a:r>
          </a:p>
          <a:p>
            <a:endParaRPr lang="en-IN" sz="1800"/>
          </a:p>
          <a:p>
            <a:r>
              <a:rPr lang="en-IN" sz="1800" b="1">
                <a:highlight>
                  <a:srgbClr val="FF0066"/>
                </a:highlight>
              </a:rPr>
              <a:t>OUTPUT:</a:t>
            </a:r>
          </a:p>
          <a:p>
            <a:endParaRPr lang="en-IN" sz="1800">
              <a:highlight>
                <a:srgbClr val="FFFF00"/>
              </a:highlight>
            </a:endParaRPr>
          </a:p>
          <a:p>
            <a:r>
              <a:rPr lang="en-US" sz="1800" err="1">
                <a:highlight>
                  <a:srgbClr val="FFFF00"/>
                </a:highlight>
              </a:rPr>
              <a:t>re.compile</a:t>
            </a:r>
            <a:r>
              <a:rPr lang="en-US" sz="1800">
                <a:highlight>
                  <a:srgbClr val="FFFF00"/>
                </a:highlight>
              </a:rPr>
              <a:t>('</a:t>
            </a:r>
            <a:r>
              <a:rPr lang="en-US" sz="1800" err="1">
                <a:highlight>
                  <a:srgbClr val="FFFF00"/>
                </a:highlight>
              </a:rPr>
              <a:t>abc</a:t>
            </a:r>
            <a:r>
              <a:rPr lang="en-US" sz="1800">
                <a:highlight>
                  <a:srgbClr val="FFFF00"/>
                </a:highlight>
              </a:rPr>
              <a:t>')</a:t>
            </a:r>
          </a:p>
          <a:p>
            <a:r>
              <a:rPr lang="en-US" sz="1800">
                <a:highlight>
                  <a:srgbClr val="00FF00"/>
                </a:highlight>
              </a:rPr>
              <a:t>&lt;</a:t>
            </a:r>
            <a:r>
              <a:rPr lang="en-US" sz="1800" err="1">
                <a:highlight>
                  <a:srgbClr val="00FF00"/>
                </a:highlight>
              </a:rPr>
              <a:t>re.Match</a:t>
            </a:r>
            <a:r>
              <a:rPr lang="en-US" sz="1800">
                <a:highlight>
                  <a:srgbClr val="00FF00"/>
                </a:highlight>
              </a:rPr>
              <a:t> object; span=(3, 6), match='</a:t>
            </a:r>
            <a:r>
              <a:rPr lang="en-US" sz="1800" err="1">
                <a:highlight>
                  <a:srgbClr val="00FF00"/>
                </a:highlight>
              </a:rPr>
              <a:t>abc</a:t>
            </a:r>
            <a:r>
              <a:rPr lang="en-US" sz="1800">
                <a:highlight>
                  <a:srgbClr val="00FF00"/>
                </a:highlight>
              </a:rPr>
              <a:t>'&gt;</a:t>
            </a:r>
            <a:endParaRPr lang="en-IN" sz="1800">
              <a:highlight>
                <a:srgbClr val="00FF00"/>
              </a:highlight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0DDE6BE-8444-4890-BE18-096AFAF9D91E}"/>
              </a:ext>
            </a:extLst>
          </p:cNvPr>
          <p:cNvSpPr/>
          <p:nvPr/>
        </p:nvSpPr>
        <p:spPr>
          <a:xfrm>
            <a:off x="3591842" y="74974"/>
            <a:ext cx="179247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000" b="1">
                <a:solidFill>
                  <a:srgbClr val="0070C0"/>
                </a:solidFill>
              </a:rPr>
              <a:t>Match Object</a:t>
            </a:r>
          </a:p>
        </p:txBody>
      </p:sp>
    </p:spTree>
    <p:extLst>
      <p:ext uri="{BB962C8B-B14F-4D97-AF65-F5344CB8AC3E}">
        <p14:creationId xmlns:p14="http://schemas.microsoft.com/office/powerpoint/2010/main" val="292340083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7B5146C-9C0A-4007-900E-2468A3BE910E}"/>
              </a:ext>
            </a:extLst>
          </p:cNvPr>
          <p:cNvSpPr/>
          <p:nvPr/>
        </p:nvSpPr>
        <p:spPr>
          <a:xfrm>
            <a:off x="760164" y="958466"/>
            <a:ext cx="7700790" cy="35086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2800" b="1">
                <a:highlight>
                  <a:srgbClr val="FF0066"/>
                </a:highlight>
              </a:rPr>
              <a:t>group()</a:t>
            </a:r>
          </a:p>
          <a:p>
            <a:endParaRPr lang="en-IN"/>
          </a:p>
          <a:p>
            <a:r>
              <a:rPr lang="en-IN" sz="1800"/>
              <a:t>import re</a:t>
            </a:r>
          </a:p>
          <a:p>
            <a:r>
              <a:rPr lang="en-IN" sz="1800"/>
              <a:t>txt = "Unicode in coding"</a:t>
            </a:r>
          </a:p>
          <a:p>
            <a:r>
              <a:rPr lang="en-IN" sz="1800"/>
              <a:t>pattern = </a:t>
            </a:r>
            <a:r>
              <a:rPr lang="en-IN" sz="1800" err="1"/>
              <a:t>re.compile</a:t>
            </a:r>
            <a:r>
              <a:rPr lang="en-IN" sz="1800"/>
              <a:t>(r"\</a:t>
            </a:r>
            <a:r>
              <a:rPr lang="en-IN" sz="1800" err="1"/>
              <a:t>bcod</a:t>
            </a:r>
            <a:r>
              <a:rPr lang="en-IN" sz="1800"/>
              <a:t>")</a:t>
            </a:r>
          </a:p>
          <a:p>
            <a:r>
              <a:rPr lang="en-IN" sz="1800"/>
              <a:t>match=</a:t>
            </a:r>
            <a:r>
              <a:rPr lang="en-IN" sz="1800" err="1"/>
              <a:t>pattern.search</a:t>
            </a:r>
            <a:r>
              <a:rPr lang="en-IN" sz="1800"/>
              <a:t>(txt)</a:t>
            </a:r>
          </a:p>
          <a:p>
            <a:r>
              <a:rPr lang="en-IN" sz="1800">
                <a:highlight>
                  <a:srgbClr val="00FF00"/>
                </a:highlight>
              </a:rPr>
              <a:t>print(match)</a:t>
            </a:r>
          </a:p>
          <a:p>
            <a:r>
              <a:rPr lang="en-IN" sz="1800">
                <a:highlight>
                  <a:srgbClr val="FFFF00"/>
                </a:highlight>
              </a:rPr>
              <a:t>print(</a:t>
            </a:r>
            <a:r>
              <a:rPr lang="en-IN" sz="1800" err="1">
                <a:highlight>
                  <a:srgbClr val="FFFF00"/>
                </a:highlight>
              </a:rPr>
              <a:t>match.group</a:t>
            </a:r>
            <a:r>
              <a:rPr lang="en-IN" sz="1800">
                <a:highlight>
                  <a:srgbClr val="FFFF00"/>
                </a:highlight>
              </a:rPr>
              <a:t>())</a:t>
            </a:r>
          </a:p>
          <a:p>
            <a:endParaRPr lang="en-IN" sz="1800"/>
          </a:p>
          <a:p>
            <a:r>
              <a:rPr lang="en-IN" sz="1800" b="1">
                <a:highlight>
                  <a:srgbClr val="FF0066"/>
                </a:highlight>
              </a:rPr>
              <a:t>OUTPUT:</a:t>
            </a:r>
          </a:p>
          <a:p>
            <a:r>
              <a:rPr lang="en-US" sz="1800">
                <a:highlight>
                  <a:srgbClr val="00FF00"/>
                </a:highlight>
              </a:rPr>
              <a:t>&lt;</a:t>
            </a:r>
            <a:r>
              <a:rPr lang="en-US" sz="1800" err="1">
                <a:highlight>
                  <a:srgbClr val="00FF00"/>
                </a:highlight>
              </a:rPr>
              <a:t>re.Match</a:t>
            </a:r>
            <a:r>
              <a:rPr lang="en-US" sz="1800">
                <a:highlight>
                  <a:srgbClr val="00FF00"/>
                </a:highlight>
              </a:rPr>
              <a:t> object; span=(11, 14), match='cod'&gt;</a:t>
            </a:r>
            <a:endParaRPr lang="en-IN" sz="1800">
              <a:highlight>
                <a:srgbClr val="00FF00"/>
              </a:highlight>
            </a:endParaRPr>
          </a:p>
          <a:p>
            <a:r>
              <a:rPr lang="en-IN" sz="1800">
                <a:highlight>
                  <a:srgbClr val="FFFF00"/>
                </a:highlight>
              </a:rPr>
              <a:t>cod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35F5A6C-9B5A-4449-86DC-49D77FCE0201}"/>
              </a:ext>
            </a:extLst>
          </p:cNvPr>
          <p:cNvSpPr/>
          <p:nvPr/>
        </p:nvSpPr>
        <p:spPr>
          <a:xfrm>
            <a:off x="3591842" y="74974"/>
            <a:ext cx="179247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000" b="1">
                <a:solidFill>
                  <a:srgbClr val="0070C0"/>
                </a:solidFill>
              </a:rPr>
              <a:t>Match Object</a:t>
            </a:r>
          </a:p>
        </p:txBody>
      </p:sp>
    </p:spTree>
    <p:extLst>
      <p:ext uri="{BB962C8B-B14F-4D97-AF65-F5344CB8AC3E}">
        <p14:creationId xmlns:p14="http://schemas.microsoft.com/office/powerpoint/2010/main" val="62416764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EC8BEA9-58A2-48EE-8849-B460D58B68CA}"/>
              </a:ext>
            </a:extLst>
          </p:cNvPr>
          <p:cNvSpPr/>
          <p:nvPr/>
        </p:nvSpPr>
        <p:spPr>
          <a:xfrm>
            <a:off x="776005" y="288093"/>
            <a:ext cx="7243591" cy="51398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IN" sz="2400" b="1">
              <a:highlight>
                <a:srgbClr val="FF0066"/>
              </a:highlight>
            </a:endParaRPr>
          </a:p>
          <a:p>
            <a:pPr algn="ctr"/>
            <a:r>
              <a:rPr lang="en-IN" sz="2400" b="1">
                <a:highlight>
                  <a:srgbClr val="FF0066"/>
                </a:highlight>
              </a:rPr>
              <a:t>span(),  start() ,end()</a:t>
            </a:r>
          </a:p>
          <a:p>
            <a:endParaRPr lang="en-IN"/>
          </a:p>
          <a:p>
            <a:endParaRPr lang="en-IN"/>
          </a:p>
          <a:p>
            <a:r>
              <a:rPr lang="en-IN" sz="1800"/>
              <a:t>import re</a:t>
            </a:r>
          </a:p>
          <a:p>
            <a:r>
              <a:rPr lang="en-IN" sz="1800"/>
              <a:t>txt = "Unicode in coding"</a:t>
            </a:r>
          </a:p>
          <a:p>
            <a:r>
              <a:rPr lang="en-IN" sz="1800"/>
              <a:t>pattern = </a:t>
            </a:r>
            <a:r>
              <a:rPr lang="en-IN" sz="1800" err="1"/>
              <a:t>re.compile</a:t>
            </a:r>
            <a:r>
              <a:rPr lang="en-IN" sz="1800"/>
              <a:t>(r"\</a:t>
            </a:r>
            <a:r>
              <a:rPr lang="en-IN" sz="1800" err="1"/>
              <a:t>bcod</a:t>
            </a:r>
            <a:r>
              <a:rPr lang="en-IN" sz="1800"/>
              <a:t>")</a:t>
            </a:r>
          </a:p>
          <a:p>
            <a:r>
              <a:rPr lang="en-IN" sz="1800"/>
              <a:t>match=</a:t>
            </a:r>
            <a:r>
              <a:rPr lang="en-IN" sz="1800" err="1"/>
              <a:t>pattern.search</a:t>
            </a:r>
            <a:r>
              <a:rPr lang="en-IN" sz="1800"/>
              <a:t>(txt)</a:t>
            </a:r>
          </a:p>
          <a:p>
            <a:r>
              <a:rPr lang="en-IN" sz="1800">
                <a:highlight>
                  <a:srgbClr val="FFFF00"/>
                </a:highlight>
              </a:rPr>
              <a:t>print(match)</a:t>
            </a:r>
          </a:p>
          <a:p>
            <a:r>
              <a:rPr lang="en-IN" sz="1800">
                <a:highlight>
                  <a:srgbClr val="00FFFF"/>
                </a:highlight>
              </a:rPr>
              <a:t>print(</a:t>
            </a:r>
            <a:r>
              <a:rPr lang="en-IN" sz="1800" err="1">
                <a:highlight>
                  <a:srgbClr val="00FFFF"/>
                </a:highlight>
              </a:rPr>
              <a:t>match.span</a:t>
            </a:r>
            <a:r>
              <a:rPr lang="en-IN" sz="1800">
                <a:highlight>
                  <a:srgbClr val="00FFFF"/>
                </a:highlight>
              </a:rPr>
              <a:t>())</a:t>
            </a:r>
          </a:p>
          <a:p>
            <a:r>
              <a:rPr lang="en-IN" sz="1800">
                <a:highlight>
                  <a:srgbClr val="00FF00"/>
                </a:highlight>
              </a:rPr>
              <a:t>print(</a:t>
            </a:r>
            <a:r>
              <a:rPr lang="en-IN" sz="1800" err="1">
                <a:highlight>
                  <a:srgbClr val="00FF00"/>
                </a:highlight>
              </a:rPr>
              <a:t>match.start</a:t>
            </a:r>
            <a:r>
              <a:rPr lang="en-IN" sz="1800">
                <a:highlight>
                  <a:srgbClr val="00FF00"/>
                </a:highlight>
              </a:rPr>
              <a:t>())</a:t>
            </a:r>
          </a:p>
          <a:p>
            <a:r>
              <a:rPr lang="en-IN" sz="1800">
                <a:highlight>
                  <a:srgbClr val="FF00FF"/>
                </a:highlight>
              </a:rPr>
              <a:t>print(</a:t>
            </a:r>
            <a:r>
              <a:rPr lang="en-IN" sz="1800" err="1">
                <a:highlight>
                  <a:srgbClr val="FF00FF"/>
                </a:highlight>
              </a:rPr>
              <a:t>match.end</a:t>
            </a:r>
            <a:r>
              <a:rPr lang="en-IN" sz="1800">
                <a:highlight>
                  <a:srgbClr val="FF00FF"/>
                </a:highlight>
              </a:rPr>
              <a:t>())</a:t>
            </a:r>
          </a:p>
          <a:p>
            <a:endParaRPr lang="en-IN" sz="1800">
              <a:highlight>
                <a:srgbClr val="FF0066"/>
              </a:highlight>
            </a:endParaRPr>
          </a:p>
          <a:p>
            <a:r>
              <a:rPr lang="en-IN" sz="1800" b="1">
                <a:highlight>
                  <a:srgbClr val="FF0066"/>
                </a:highlight>
              </a:rPr>
              <a:t>OUTPUT:</a:t>
            </a:r>
          </a:p>
          <a:p>
            <a:r>
              <a:rPr lang="en-US" sz="1800">
                <a:highlight>
                  <a:srgbClr val="FFFF00"/>
                </a:highlight>
              </a:rPr>
              <a:t>&lt;</a:t>
            </a:r>
            <a:r>
              <a:rPr lang="en-US" sz="1800" err="1">
                <a:highlight>
                  <a:srgbClr val="FFFF00"/>
                </a:highlight>
              </a:rPr>
              <a:t>re.Match</a:t>
            </a:r>
            <a:r>
              <a:rPr lang="en-US" sz="1800">
                <a:highlight>
                  <a:srgbClr val="FFFF00"/>
                </a:highlight>
              </a:rPr>
              <a:t> object; span=(11, 14), match='cod’&gt;</a:t>
            </a:r>
            <a:endParaRPr lang="en-IN" sz="1800">
              <a:highlight>
                <a:srgbClr val="FFFF00"/>
              </a:highlight>
            </a:endParaRPr>
          </a:p>
          <a:p>
            <a:r>
              <a:rPr lang="en-IN" sz="1800">
                <a:solidFill>
                  <a:schemeClr val="tx1"/>
                </a:solidFill>
                <a:highlight>
                  <a:srgbClr val="00FFFF"/>
                </a:highlight>
              </a:rPr>
              <a:t>(11, 14)</a:t>
            </a:r>
          </a:p>
          <a:p>
            <a:r>
              <a:rPr lang="en-IN" sz="1800">
                <a:solidFill>
                  <a:schemeClr val="tx1"/>
                </a:solidFill>
                <a:highlight>
                  <a:srgbClr val="00FF00"/>
                </a:highlight>
              </a:rPr>
              <a:t>11</a:t>
            </a:r>
          </a:p>
          <a:p>
            <a:r>
              <a:rPr lang="en-IN" sz="1800">
                <a:solidFill>
                  <a:schemeClr val="tx1"/>
                </a:solidFill>
                <a:highlight>
                  <a:srgbClr val="FF00FF"/>
                </a:highlight>
              </a:rPr>
              <a:t>14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ACCA385-7603-4B13-A1E1-9E0B8327E4C5}"/>
              </a:ext>
            </a:extLst>
          </p:cNvPr>
          <p:cNvSpPr/>
          <p:nvPr/>
        </p:nvSpPr>
        <p:spPr>
          <a:xfrm>
            <a:off x="3591842" y="74974"/>
            <a:ext cx="179247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000" b="1">
                <a:solidFill>
                  <a:srgbClr val="0070C0"/>
                </a:solidFill>
              </a:rPr>
              <a:t>Match Object</a:t>
            </a:r>
          </a:p>
        </p:txBody>
      </p:sp>
    </p:spTree>
    <p:extLst>
      <p:ext uri="{BB962C8B-B14F-4D97-AF65-F5344CB8AC3E}">
        <p14:creationId xmlns:p14="http://schemas.microsoft.com/office/powerpoint/2010/main" val="327850751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BD8FC57-ABA8-428F-960D-A02B678F5A47}"/>
              </a:ext>
            </a:extLst>
          </p:cNvPr>
          <p:cNvSpPr/>
          <p:nvPr/>
        </p:nvSpPr>
        <p:spPr>
          <a:xfrm>
            <a:off x="583894" y="462708"/>
            <a:ext cx="8383836" cy="32008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>
                <a:solidFill>
                  <a:srgbClr val="0070C0"/>
                </a:solidFill>
              </a:rPr>
              <a:t>Steps of Regular Expression Matching</a:t>
            </a:r>
          </a:p>
          <a:p>
            <a:endParaRPr lang="en-US"/>
          </a:p>
          <a:p>
            <a:r>
              <a:rPr lang="en-US"/>
              <a:t>While there are several steps to use regular expressions in Python, each step is fairly simple.</a:t>
            </a:r>
          </a:p>
          <a:p>
            <a:endParaRPr lang="en-US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/>
              <a:t>Import the regex module with </a:t>
            </a:r>
            <a:r>
              <a:rPr lang="en-US" b="1">
                <a:solidFill>
                  <a:srgbClr val="FF6600"/>
                </a:solidFill>
              </a:rPr>
              <a:t>import re.</a:t>
            </a:r>
          </a:p>
          <a:p>
            <a:endParaRPr lang="en-US" b="1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/>
              <a:t>Create a Regex object with the </a:t>
            </a:r>
            <a:r>
              <a:rPr lang="en-US" b="1" err="1"/>
              <a:t>re.compile</a:t>
            </a:r>
            <a:r>
              <a:rPr lang="en-US" b="1"/>
              <a:t>() function. (</a:t>
            </a:r>
            <a:r>
              <a:rPr lang="en-US" b="1">
                <a:solidFill>
                  <a:srgbClr val="FF0066"/>
                </a:solidFill>
              </a:rPr>
              <a:t>Remember to use a raw string</a:t>
            </a:r>
            <a:r>
              <a:rPr lang="en-US" b="1"/>
              <a:t>.)</a:t>
            </a:r>
          </a:p>
          <a:p>
            <a:endParaRPr lang="en-US" b="1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/>
              <a:t>Pass the string you want to search into the Regex object’s search() method. </a:t>
            </a:r>
            <a:r>
              <a:rPr lang="en-US" b="1">
                <a:solidFill>
                  <a:srgbClr val="FF0066"/>
                </a:solidFill>
              </a:rPr>
              <a:t>This returns a Match object.</a:t>
            </a:r>
          </a:p>
          <a:p>
            <a:endParaRPr lang="en-US" b="1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/>
              <a:t>Call the Match object’s group() method to return a string of the actual matched text.</a:t>
            </a:r>
          </a:p>
          <a:p>
            <a:r>
              <a:rPr lang="en-US" b="1"/>
              <a:t>       You may call span() or start() or end() method as per your requirement.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IN" b="1"/>
          </a:p>
        </p:txBody>
      </p:sp>
    </p:spTree>
    <p:extLst>
      <p:ext uri="{BB962C8B-B14F-4D97-AF65-F5344CB8AC3E}">
        <p14:creationId xmlns:p14="http://schemas.microsoft.com/office/powerpoint/2010/main" val="19213882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A2E817A-A217-4B84-81C4-284F12E4E323}"/>
              </a:ext>
            </a:extLst>
          </p:cNvPr>
          <p:cNvSpPr/>
          <p:nvPr/>
        </p:nvSpPr>
        <p:spPr>
          <a:xfrm>
            <a:off x="956152" y="375841"/>
            <a:ext cx="64063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800" b="1">
                <a:solidFill>
                  <a:srgbClr val="FF0066"/>
                </a:solidFill>
              </a:rPr>
              <a:t>For Example</a:t>
            </a:r>
          </a:p>
          <a:p>
            <a:pPr algn="ctr"/>
            <a:r>
              <a:rPr lang="en-IN" sz="1800" b="1">
                <a:solidFill>
                  <a:srgbClr val="FF0066"/>
                </a:solidFill>
              </a:rPr>
              <a:t>To </a:t>
            </a:r>
            <a:r>
              <a:rPr lang="en-IN" sz="1800" b="1" err="1">
                <a:solidFill>
                  <a:srgbClr val="FF0066"/>
                </a:solidFill>
              </a:rPr>
              <a:t>creatre</a:t>
            </a:r>
            <a:r>
              <a:rPr lang="en-IN" sz="1800" b="1">
                <a:solidFill>
                  <a:srgbClr val="FF0066"/>
                </a:solidFill>
              </a:rPr>
              <a:t> a regex object and call functions </a:t>
            </a:r>
            <a:endParaRPr lang="en-IN" sz="16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68FDDF-6F91-452F-8F94-94A04E3CB945}"/>
              </a:ext>
            </a:extLst>
          </p:cNvPr>
          <p:cNvSpPr txBox="1"/>
          <p:nvPr/>
        </p:nvSpPr>
        <p:spPr>
          <a:xfrm>
            <a:off x="513844" y="1565181"/>
            <a:ext cx="729497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>
                <a:solidFill>
                  <a:srgbClr val="008000"/>
                </a:solidFill>
                <a:latin typeface=""/>
              </a:rPr>
              <a:t>import </a:t>
            </a:r>
            <a:r>
              <a:rPr lang="en-IN" sz="1800" b="1">
                <a:solidFill>
                  <a:srgbClr val="0000FF"/>
                </a:solidFill>
                <a:latin typeface=""/>
              </a:rPr>
              <a:t>re</a:t>
            </a:r>
          </a:p>
          <a:p>
            <a:r>
              <a:rPr lang="en-IN" sz="1800">
                <a:latin typeface=""/>
              </a:rPr>
              <a:t>txt </a:t>
            </a:r>
            <a:r>
              <a:rPr lang="en-IN" sz="1800">
                <a:solidFill>
                  <a:srgbClr val="666666"/>
                </a:solidFill>
                <a:latin typeface=""/>
              </a:rPr>
              <a:t>= </a:t>
            </a:r>
            <a:r>
              <a:rPr lang="en-IN" sz="1800">
                <a:solidFill>
                  <a:srgbClr val="BA2121"/>
                </a:solidFill>
                <a:latin typeface=""/>
              </a:rPr>
              <a:t>"Unicode in coding "</a:t>
            </a:r>
          </a:p>
          <a:p>
            <a:r>
              <a:rPr lang="en-US" sz="1800">
                <a:latin typeface=""/>
              </a:rPr>
              <a:t>pattern </a:t>
            </a:r>
            <a:r>
              <a:rPr lang="en-US" sz="1800">
                <a:solidFill>
                  <a:srgbClr val="666666"/>
                </a:solidFill>
                <a:latin typeface=""/>
              </a:rPr>
              <a:t>= </a:t>
            </a:r>
            <a:r>
              <a:rPr lang="en-US" sz="1800" err="1">
                <a:solidFill>
                  <a:srgbClr val="666666"/>
                </a:solidFill>
                <a:latin typeface=""/>
              </a:rPr>
              <a:t>re.compile</a:t>
            </a:r>
            <a:r>
              <a:rPr lang="en-US" sz="1800">
                <a:solidFill>
                  <a:srgbClr val="666666"/>
                </a:solidFill>
                <a:latin typeface=""/>
              </a:rPr>
              <a:t>(</a:t>
            </a:r>
            <a:r>
              <a:rPr lang="en-US" sz="1800" err="1">
                <a:solidFill>
                  <a:srgbClr val="BA2121"/>
                </a:solidFill>
                <a:latin typeface=""/>
              </a:rPr>
              <a:t>r"cod</a:t>
            </a:r>
            <a:r>
              <a:rPr lang="en-US" sz="1800">
                <a:solidFill>
                  <a:srgbClr val="BA2121"/>
                </a:solidFill>
                <a:latin typeface=""/>
              </a:rPr>
              <a:t>")  </a:t>
            </a:r>
            <a:r>
              <a:rPr lang="en-US" sz="1800" i="1">
                <a:solidFill>
                  <a:srgbClr val="408080"/>
                </a:solidFill>
                <a:latin typeface=""/>
              </a:rPr>
              <a:t>#pattern is a regex object </a:t>
            </a:r>
          </a:p>
          <a:p>
            <a:r>
              <a:rPr lang="en-US" sz="1800">
                <a:latin typeface=""/>
              </a:rPr>
              <a:t>matches</a:t>
            </a:r>
            <a:r>
              <a:rPr lang="en-US" sz="1800">
                <a:solidFill>
                  <a:srgbClr val="666666"/>
                </a:solidFill>
                <a:latin typeface=""/>
              </a:rPr>
              <a:t>=</a:t>
            </a:r>
            <a:r>
              <a:rPr lang="en-US" sz="1800" err="1">
                <a:solidFill>
                  <a:srgbClr val="666666"/>
                </a:solidFill>
                <a:latin typeface=""/>
              </a:rPr>
              <a:t>pattern.findall</a:t>
            </a:r>
            <a:r>
              <a:rPr lang="en-US" sz="1800">
                <a:solidFill>
                  <a:srgbClr val="666666"/>
                </a:solidFill>
                <a:latin typeface=""/>
              </a:rPr>
              <a:t>(txt)  </a:t>
            </a:r>
            <a:r>
              <a:rPr lang="en-US" sz="1800" i="1">
                <a:solidFill>
                  <a:srgbClr val="408080"/>
                </a:solidFill>
                <a:latin typeface=""/>
              </a:rPr>
              <a:t>#instances of match object</a:t>
            </a:r>
          </a:p>
          <a:p>
            <a:r>
              <a:rPr lang="en-IN" sz="1800" b="1">
                <a:solidFill>
                  <a:srgbClr val="008000"/>
                </a:solidFill>
                <a:latin typeface=""/>
              </a:rPr>
              <a:t>for match </a:t>
            </a:r>
            <a:r>
              <a:rPr lang="en-IN" sz="1800" b="1">
                <a:solidFill>
                  <a:srgbClr val="AA22FF"/>
                </a:solidFill>
                <a:latin typeface=""/>
              </a:rPr>
              <a:t>in matches:</a:t>
            </a:r>
          </a:p>
          <a:p>
            <a:r>
              <a:rPr lang="en-IN" sz="1800">
                <a:latin typeface=""/>
              </a:rPr>
              <a:t>    </a:t>
            </a:r>
            <a:r>
              <a:rPr lang="en-IN" sz="1800" b="1">
                <a:solidFill>
                  <a:srgbClr val="008000"/>
                </a:solidFill>
                <a:latin typeface=""/>
              </a:rPr>
              <a:t>print(match)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2649DE-D03E-45B6-996C-11FB1D8EDD58}"/>
              </a:ext>
            </a:extLst>
          </p:cNvPr>
          <p:cNvSpPr txBox="1"/>
          <p:nvPr/>
        </p:nvSpPr>
        <p:spPr>
          <a:xfrm>
            <a:off x="6153993" y="3722286"/>
            <a:ext cx="142824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/>
              <a:t>cod</a:t>
            </a:r>
          </a:p>
          <a:p>
            <a:r>
              <a:rPr lang="en-IN" sz="1800"/>
              <a:t>cod</a:t>
            </a:r>
          </a:p>
        </p:txBody>
      </p:sp>
    </p:spTree>
    <p:extLst>
      <p:ext uri="{BB962C8B-B14F-4D97-AF65-F5344CB8AC3E}">
        <p14:creationId xmlns:p14="http://schemas.microsoft.com/office/powerpoint/2010/main" val="14490348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E498187-C5A3-4C8E-9321-D0B245A21E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9140" y="152471"/>
            <a:ext cx="1152128" cy="576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70;p14">
            <a:extLst>
              <a:ext uri="{FF2B5EF4-FFF2-40B4-BE49-F238E27FC236}">
                <a16:creationId xmlns:a16="http://schemas.microsoft.com/office/drawing/2014/main" id="{F592FAA7-E666-47F8-8B11-C42B7B89B7D9}"/>
              </a:ext>
            </a:extLst>
          </p:cNvPr>
          <p:cNvSpPr txBox="1">
            <a:spLocks/>
          </p:cNvSpPr>
          <p:nvPr/>
        </p:nvSpPr>
        <p:spPr>
          <a:xfrm>
            <a:off x="1529394" y="-35495"/>
            <a:ext cx="5389295" cy="1671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600" b="1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Regular Expressions</a:t>
            </a:r>
            <a:endParaRPr lang="en-IN" sz="2600" b="1">
              <a:solidFill>
                <a:srgbClr val="0070C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06A55C-3515-4E72-AD3E-A8FB44131527}"/>
              </a:ext>
            </a:extLst>
          </p:cNvPr>
          <p:cNvSpPr txBox="1"/>
          <p:nvPr/>
        </p:nvSpPr>
        <p:spPr>
          <a:xfrm>
            <a:off x="384371" y="607795"/>
            <a:ext cx="8120358" cy="184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sz="2400">
                <a:solidFill>
                  <a:srgbClr val="3D4251"/>
                </a:solidFill>
                <a:latin typeface="Lora"/>
              </a:rPr>
              <a:t>R</a:t>
            </a:r>
            <a:r>
              <a:rPr lang="en-US" sz="2400" b="0" i="0">
                <a:solidFill>
                  <a:srgbClr val="3D4251"/>
                </a:solidFill>
                <a:effectLst/>
                <a:latin typeface="Lora"/>
              </a:rPr>
              <a:t>egular expressions are supported by the </a:t>
            </a:r>
            <a:r>
              <a:rPr lang="en-US" sz="2400" b="1" i="0">
                <a:solidFill>
                  <a:srgbClr val="C00000"/>
                </a:solidFill>
                <a:effectLst/>
                <a:latin typeface="Lora"/>
              </a:rPr>
              <a:t>re </a:t>
            </a:r>
            <a:r>
              <a:rPr lang="en-US" sz="2400" b="0" i="0">
                <a:solidFill>
                  <a:srgbClr val="3D4251"/>
                </a:solidFill>
                <a:effectLst/>
                <a:latin typeface="Lora"/>
              </a:rPr>
              <a:t>module</a:t>
            </a:r>
            <a:r>
              <a:rPr lang="en-US" sz="1800">
                <a:solidFill>
                  <a:srgbClr val="00B050"/>
                </a:solidFill>
              </a:rPr>
              <a:t>. So We have to import re module.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sz="1800">
                <a:solidFill>
                  <a:srgbClr val="C00000"/>
                </a:solidFill>
              </a:rPr>
              <a:t>The </a:t>
            </a:r>
            <a:r>
              <a:rPr lang="en-US" sz="1800" err="1">
                <a:solidFill>
                  <a:srgbClr val="C00000"/>
                </a:solidFill>
              </a:rPr>
              <a:t>re.match</a:t>
            </a:r>
            <a:r>
              <a:rPr lang="en-US" sz="1800">
                <a:solidFill>
                  <a:srgbClr val="C00000"/>
                </a:solidFill>
              </a:rPr>
              <a:t>() function is used to search pattern within the </a:t>
            </a:r>
            <a:r>
              <a:rPr lang="en-US" sz="1800" err="1">
                <a:solidFill>
                  <a:srgbClr val="C00000"/>
                </a:solidFill>
              </a:rPr>
              <a:t>test_string</a:t>
            </a:r>
            <a:r>
              <a:rPr lang="en-US" sz="1800">
                <a:solidFill>
                  <a:srgbClr val="C00000"/>
                </a:solidFill>
              </a:rPr>
              <a:t>. </a:t>
            </a:r>
            <a:r>
              <a:rPr lang="en-US" sz="1800">
                <a:solidFill>
                  <a:srgbClr val="002060"/>
                </a:solidFill>
              </a:rPr>
              <a:t>The method returns a match object if the search is successful. If not, it returns None.</a:t>
            </a:r>
          </a:p>
          <a:p>
            <a:pPr algn="just"/>
            <a:endParaRPr lang="en-US" sz="18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C45CAC-C643-4D24-8073-84019ACE2DAB}"/>
              </a:ext>
            </a:extLst>
          </p:cNvPr>
          <p:cNvSpPr txBox="1"/>
          <p:nvPr/>
        </p:nvSpPr>
        <p:spPr>
          <a:xfrm>
            <a:off x="639271" y="2420569"/>
            <a:ext cx="45720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>
                <a:solidFill>
                  <a:srgbClr val="008000"/>
                </a:solidFill>
                <a:latin typeface=""/>
              </a:rPr>
              <a:t>import </a:t>
            </a:r>
            <a:r>
              <a:rPr lang="en-IN" sz="1800" b="1">
                <a:solidFill>
                  <a:srgbClr val="0000FF"/>
                </a:solidFill>
                <a:latin typeface=""/>
              </a:rPr>
              <a:t>re</a:t>
            </a:r>
          </a:p>
          <a:p>
            <a:r>
              <a:rPr lang="en-IN" sz="1800">
                <a:latin typeface=""/>
              </a:rPr>
              <a:t>pattern </a:t>
            </a:r>
            <a:r>
              <a:rPr lang="en-IN" sz="1800">
                <a:solidFill>
                  <a:srgbClr val="666666"/>
                </a:solidFill>
                <a:latin typeface=""/>
              </a:rPr>
              <a:t>= </a:t>
            </a:r>
            <a:r>
              <a:rPr lang="en-IN" sz="1800">
                <a:solidFill>
                  <a:srgbClr val="BA2121"/>
                </a:solidFill>
                <a:latin typeface=""/>
              </a:rPr>
              <a:t>'^a...s$'</a:t>
            </a:r>
          </a:p>
          <a:p>
            <a:r>
              <a:rPr lang="en-IN" sz="1800" err="1">
                <a:latin typeface=""/>
              </a:rPr>
              <a:t>test_string</a:t>
            </a:r>
            <a:r>
              <a:rPr lang="en-IN" sz="1800">
                <a:latin typeface=""/>
              </a:rPr>
              <a:t> </a:t>
            </a:r>
            <a:r>
              <a:rPr lang="en-IN" sz="1800">
                <a:solidFill>
                  <a:srgbClr val="666666"/>
                </a:solidFill>
                <a:latin typeface=""/>
              </a:rPr>
              <a:t>= </a:t>
            </a:r>
            <a:r>
              <a:rPr lang="en-IN" sz="1800">
                <a:solidFill>
                  <a:srgbClr val="BA2121"/>
                </a:solidFill>
                <a:latin typeface=""/>
              </a:rPr>
              <a:t>'abyss'</a:t>
            </a:r>
          </a:p>
          <a:p>
            <a:r>
              <a:rPr lang="en-US" sz="1800">
                <a:latin typeface=""/>
              </a:rPr>
              <a:t>result </a:t>
            </a:r>
            <a:r>
              <a:rPr lang="en-US" sz="1800">
                <a:solidFill>
                  <a:srgbClr val="666666"/>
                </a:solidFill>
                <a:latin typeface=""/>
              </a:rPr>
              <a:t>= </a:t>
            </a:r>
            <a:r>
              <a:rPr lang="en-US" sz="1800" err="1">
                <a:solidFill>
                  <a:srgbClr val="666666"/>
                </a:solidFill>
                <a:latin typeface=""/>
              </a:rPr>
              <a:t>re.match</a:t>
            </a:r>
            <a:r>
              <a:rPr lang="en-US" sz="1800">
                <a:solidFill>
                  <a:srgbClr val="666666"/>
                </a:solidFill>
                <a:latin typeface=""/>
              </a:rPr>
              <a:t>(pattern, </a:t>
            </a:r>
            <a:r>
              <a:rPr lang="en-US" sz="1800" err="1">
                <a:solidFill>
                  <a:srgbClr val="666666"/>
                </a:solidFill>
                <a:latin typeface=""/>
              </a:rPr>
              <a:t>test_string</a:t>
            </a:r>
            <a:r>
              <a:rPr lang="en-US" sz="1800">
                <a:solidFill>
                  <a:srgbClr val="666666"/>
                </a:solidFill>
                <a:latin typeface=""/>
              </a:rPr>
              <a:t>)</a:t>
            </a:r>
          </a:p>
          <a:p>
            <a:r>
              <a:rPr lang="en-IN" sz="1800" b="1">
                <a:solidFill>
                  <a:srgbClr val="008000"/>
                </a:solidFill>
                <a:latin typeface=""/>
              </a:rPr>
              <a:t>if result:</a:t>
            </a:r>
          </a:p>
          <a:p>
            <a:r>
              <a:rPr lang="en-IN" sz="1800">
                <a:latin typeface=""/>
              </a:rPr>
              <a:t>  </a:t>
            </a:r>
            <a:r>
              <a:rPr lang="en-IN" sz="1800" b="1">
                <a:solidFill>
                  <a:srgbClr val="008000"/>
                </a:solidFill>
                <a:latin typeface=""/>
              </a:rPr>
              <a:t>print(</a:t>
            </a:r>
            <a:r>
              <a:rPr lang="en-IN" sz="1800" b="1">
                <a:solidFill>
                  <a:srgbClr val="BA2121"/>
                </a:solidFill>
                <a:latin typeface=""/>
              </a:rPr>
              <a:t>"Search successful.")</a:t>
            </a:r>
          </a:p>
          <a:p>
            <a:r>
              <a:rPr lang="en-IN" sz="1800" b="1">
                <a:solidFill>
                  <a:srgbClr val="008000"/>
                </a:solidFill>
                <a:latin typeface=""/>
              </a:rPr>
              <a:t>else:</a:t>
            </a:r>
          </a:p>
          <a:p>
            <a:r>
              <a:rPr lang="en-IN" sz="1800">
                <a:latin typeface=""/>
              </a:rPr>
              <a:t>  </a:t>
            </a:r>
            <a:r>
              <a:rPr lang="en-IN" sz="1800" b="1">
                <a:solidFill>
                  <a:srgbClr val="008000"/>
                </a:solidFill>
                <a:latin typeface=""/>
              </a:rPr>
              <a:t>print(</a:t>
            </a:r>
            <a:r>
              <a:rPr lang="en-IN" sz="1800" b="1">
                <a:solidFill>
                  <a:srgbClr val="BA2121"/>
                </a:solidFill>
                <a:latin typeface=""/>
              </a:rPr>
              <a:t>"Search unsuccessful.")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FE2A89-E1B5-4DB7-9CCC-DE35448FFBF4}"/>
              </a:ext>
            </a:extLst>
          </p:cNvPr>
          <p:cNvSpPr txBox="1"/>
          <p:nvPr/>
        </p:nvSpPr>
        <p:spPr>
          <a:xfrm>
            <a:off x="5555183" y="2955906"/>
            <a:ext cx="26015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/>
              <a:t>Search successful.</a:t>
            </a:r>
          </a:p>
        </p:txBody>
      </p:sp>
    </p:spTree>
    <p:extLst>
      <p:ext uri="{BB962C8B-B14F-4D97-AF65-F5344CB8AC3E}">
        <p14:creationId xmlns:p14="http://schemas.microsoft.com/office/powerpoint/2010/main" val="151748625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4270969-8A94-491B-B817-CE13405A8C8B}"/>
              </a:ext>
            </a:extLst>
          </p:cNvPr>
          <p:cNvSpPr txBox="1"/>
          <p:nvPr/>
        </p:nvSpPr>
        <p:spPr>
          <a:xfrm>
            <a:off x="337842" y="970935"/>
            <a:ext cx="8468315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en-US" sz="2000">
                <a:solidFill>
                  <a:srgbClr val="C00000"/>
                </a:solidFill>
              </a:rPr>
              <a:t>The </a:t>
            </a:r>
            <a:r>
              <a:rPr lang="en-US" sz="2000" err="1">
                <a:solidFill>
                  <a:srgbClr val="C00000"/>
                </a:solidFill>
              </a:rPr>
              <a:t>re.finditer</a:t>
            </a:r>
            <a:r>
              <a:rPr lang="en-US" sz="2000">
                <a:solidFill>
                  <a:srgbClr val="C00000"/>
                </a:solidFill>
              </a:rPr>
              <a:t>() works exactly the same as the </a:t>
            </a:r>
            <a:r>
              <a:rPr lang="en-US" sz="2000" err="1">
                <a:solidFill>
                  <a:srgbClr val="C00000"/>
                </a:solidFill>
              </a:rPr>
              <a:t>re.findall</a:t>
            </a:r>
            <a:r>
              <a:rPr lang="en-US" sz="2000">
                <a:solidFill>
                  <a:srgbClr val="C00000"/>
                </a:solidFill>
              </a:rPr>
              <a:t>() method except it returns an iterator yielding match objects matching the regex pattern </a:t>
            </a:r>
            <a:r>
              <a:rPr lang="en-US" sz="2000" u="sng">
                <a:solidFill>
                  <a:srgbClr val="0070C0"/>
                </a:solidFill>
              </a:rPr>
              <a:t>in a string instead of a list. </a:t>
            </a:r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en-US" sz="2000">
                <a:solidFill>
                  <a:srgbClr val="00B050"/>
                </a:solidFill>
              </a:rPr>
              <a:t>It scans the string from left-to-right, and matches are returned in the iterator form. </a:t>
            </a:r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en-US" sz="2000">
                <a:solidFill>
                  <a:srgbClr val="FF0066"/>
                </a:solidFill>
              </a:rPr>
              <a:t>Later, we can use this iterator object to extract all matches.</a:t>
            </a:r>
          </a:p>
          <a:p>
            <a:pPr marL="342900" indent="-342900" algn="just">
              <a:buFont typeface="Wingdings" panose="05000000000000000000" pitchFamily="2" charset="2"/>
              <a:buChar char="ü"/>
            </a:pPr>
            <a:endParaRPr lang="en-US" sz="2000"/>
          </a:p>
          <a:p>
            <a:pPr algn="just"/>
            <a:r>
              <a:rPr lang="en-US" sz="2000"/>
              <a:t>Note: </a:t>
            </a:r>
            <a:r>
              <a:rPr lang="en-US" sz="2000">
                <a:solidFill>
                  <a:srgbClr val="7030A0"/>
                </a:solidFill>
              </a:rPr>
              <a:t>In simple words, </a:t>
            </a:r>
            <a:r>
              <a:rPr lang="en-US" sz="2000" err="1">
                <a:solidFill>
                  <a:srgbClr val="7030A0"/>
                </a:solidFill>
              </a:rPr>
              <a:t>finditer</a:t>
            </a:r>
            <a:r>
              <a:rPr lang="en-US" sz="2000">
                <a:solidFill>
                  <a:srgbClr val="7030A0"/>
                </a:solidFill>
              </a:rPr>
              <a:t>() returns an iterator over </a:t>
            </a:r>
            <a:r>
              <a:rPr lang="en-US" sz="2000" err="1">
                <a:solidFill>
                  <a:srgbClr val="7030A0"/>
                </a:solidFill>
              </a:rPr>
              <a:t>MatchObject</a:t>
            </a:r>
            <a:r>
              <a:rPr lang="en-US" sz="2000">
                <a:solidFill>
                  <a:srgbClr val="7030A0"/>
                </a:solidFill>
              </a:rPr>
              <a:t> objects.</a:t>
            </a:r>
            <a:endParaRPr lang="en-IN" sz="2000">
              <a:solidFill>
                <a:srgbClr val="7030A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131BF2-A3EF-456D-8596-0A243B43E4E7}"/>
              </a:ext>
            </a:extLst>
          </p:cNvPr>
          <p:cNvSpPr txBox="1"/>
          <p:nvPr/>
        </p:nvSpPr>
        <p:spPr>
          <a:xfrm>
            <a:off x="3248952" y="250713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err="1">
                <a:solidFill>
                  <a:srgbClr val="002060"/>
                </a:solidFill>
              </a:rPr>
              <a:t>finditer</a:t>
            </a:r>
            <a:r>
              <a:rPr lang="en-IN" sz="2400">
                <a:solidFill>
                  <a:srgbClr val="002060"/>
                </a:solidFill>
              </a:rPr>
              <a:t>() method</a:t>
            </a:r>
          </a:p>
        </p:txBody>
      </p:sp>
    </p:spTree>
    <p:extLst>
      <p:ext uri="{BB962C8B-B14F-4D97-AF65-F5344CB8AC3E}">
        <p14:creationId xmlns:p14="http://schemas.microsoft.com/office/powerpoint/2010/main" val="10709888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1131BF2-A3EF-456D-8596-0A243B43E4E7}"/>
              </a:ext>
            </a:extLst>
          </p:cNvPr>
          <p:cNvSpPr txBox="1"/>
          <p:nvPr/>
        </p:nvSpPr>
        <p:spPr>
          <a:xfrm>
            <a:off x="3248952" y="250713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err="1">
                <a:solidFill>
                  <a:srgbClr val="00B0F0"/>
                </a:solidFill>
              </a:rPr>
              <a:t>finditer</a:t>
            </a:r>
            <a:r>
              <a:rPr lang="en-IN" sz="2400">
                <a:solidFill>
                  <a:srgbClr val="00B0F0"/>
                </a:solidFill>
              </a:rPr>
              <a:t>() method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8882F2C-FA9E-40AA-A489-3DA2C521BD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115" t="28632" r="26991" b="9538"/>
          <a:stretch/>
        </p:blipFill>
        <p:spPr>
          <a:xfrm>
            <a:off x="784928" y="712378"/>
            <a:ext cx="7792629" cy="4126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60352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B51BA1-A0BA-4B08-BC4E-9AEB2112E9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039" y="1969565"/>
            <a:ext cx="9039921" cy="819900"/>
          </a:xfrm>
        </p:spPr>
        <p:txBody>
          <a:bodyPr/>
          <a:lstStyle/>
          <a:p>
            <a:pPr marL="101600" indent="0" algn="just">
              <a:buNone/>
            </a:pPr>
            <a:r>
              <a:rPr lang="en-US" sz="2000">
                <a:solidFill>
                  <a:srgbClr val="FF6600"/>
                </a:solidFill>
              </a:rPr>
              <a:t>In some scenarios, the number of matches is high, and you could risk filling up your memory by loading them all using </a:t>
            </a:r>
            <a:r>
              <a:rPr lang="en-US" sz="2000" err="1">
                <a:solidFill>
                  <a:srgbClr val="FF6600"/>
                </a:solidFill>
              </a:rPr>
              <a:t>findall</a:t>
            </a:r>
            <a:r>
              <a:rPr lang="en-US" sz="2000">
                <a:solidFill>
                  <a:srgbClr val="FF6600"/>
                </a:solidFill>
              </a:rPr>
              <a:t>(). Instead of that using the </a:t>
            </a:r>
            <a:r>
              <a:rPr lang="en-US" sz="2000" err="1">
                <a:solidFill>
                  <a:srgbClr val="FF6600"/>
                </a:solidFill>
              </a:rPr>
              <a:t>finditer</a:t>
            </a:r>
            <a:r>
              <a:rPr lang="en-US" sz="2000">
                <a:solidFill>
                  <a:srgbClr val="FF6600"/>
                </a:solidFill>
              </a:rPr>
              <a:t>(), you can get all possible matches in the form of an iterator object, which will improve performance.</a:t>
            </a:r>
          </a:p>
          <a:p>
            <a:pPr marL="101600" indent="0" algn="just">
              <a:buNone/>
            </a:pPr>
            <a:endParaRPr lang="en-US" sz="2000"/>
          </a:p>
          <a:p>
            <a:pPr marL="101600" indent="0" algn="just">
              <a:buNone/>
            </a:pPr>
            <a:r>
              <a:rPr lang="en-US" sz="2000">
                <a:solidFill>
                  <a:srgbClr val="7030A0"/>
                </a:solidFill>
              </a:rPr>
              <a:t>It means, </a:t>
            </a:r>
            <a:r>
              <a:rPr lang="en-US" sz="2000" err="1">
                <a:solidFill>
                  <a:srgbClr val="7030A0"/>
                </a:solidFill>
              </a:rPr>
              <a:t>finditer</a:t>
            </a:r>
            <a:r>
              <a:rPr lang="en-US" sz="2000">
                <a:solidFill>
                  <a:srgbClr val="7030A0"/>
                </a:solidFill>
              </a:rPr>
              <a:t>() returns a callable object which will load results in memory when called. </a:t>
            </a:r>
            <a:endParaRPr lang="en-IN" sz="2000">
              <a:solidFill>
                <a:srgbClr val="7030A0"/>
              </a:solidFill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1B9D4D7-0332-4048-A47E-217242F76EC3}"/>
              </a:ext>
            </a:extLst>
          </p:cNvPr>
          <p:cNvSpPr/>
          <p:nvPr/>
        </p:nvSpPr>
        <p:spPr>
          <a:xfrm>
            <a:off x="85060" y="456351"/>
            <a:ext cx="4274216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000">
              <a:highlight>
                <a:srgbClr val="00FF00"/>
              </a:highlight>
            </a:endParaRPr>
          </a:p>
          <a:p>
            <a:pPr algn="ctr"/>
            <a:r>
              <a:rPr lang="en-US" sz="2000" b="1" err="1">
                <a:highlight>
                  <a:srgbClr val="FF0066"/>
                </a:highlight>
              </a:rPr>
              <a:t>finditer</a:t>
            </a:r>
            <a:r>
              <a:rPr lang="en-US" sz="2000" b="1">
                <a:highlight>
                  <a:srgbClr val="FF0066"/>
                </a:highlight>
              </a:rPr>
              <a:t>()</a:t>
            </a:r>
          </a:p>
          <a:p>
            <a:pPr algn="ctr"/>
            <a:endParaRPr lang="en-US" b="1"/>
          </a:p>
          <a:p>
            <a:pPr algn="ctr"/>
            <a:endParaRPr lang="en-US" b="1"/>
          </a:p>
          <a:p>
            <a:pPr algn="ctr"/>
            <a:r>
              <a:rPr lang="en-US" b="1"/>
              <a:t>PROGRAM 1</a:t>
            </a:r>
          </a:p>
          <a:p>
            <a:endParaRPr lang="en-US"/>
          </a:p>
          <a:p>
            <a:r>
              <a:rPr lang="en-US"/>
              <a:t>import re</a:t>
            </a:r>
          </a:p>
          <a:p>
            <a:r>
              <a:rPr lang="en-US"/>
              <a:t>txt= 'Unicode in coding'</a:t>
            </a:r>
          </a:p>
          <a:p>
            <a:r>
              <a:rPr lang="en-US"/>
              <a:t>pattern = 'cod'</a:t>
            </a:r>
          </a:p>
          <a:p>
            <a:r>
              <a:rPr lang="en-US"/>
              <a:t>matches=</a:t>
            </a:r>
            <a:r>
              <a:rPr lang="en-US" err="1"/>
              <a:t>re.finditer</a:t>
            </a:r>
            <a:r>
              <a:rPr lang="en-US"/>
              <a:t>(pattern, txt)</a:t>
            </a:r>
          </a:p>
          <a:p>
            <a:r>
              <a:rPr lang="en-US"/>
              <a:t>for match in matches:</a:t>
            </a:r>
          </a:p>
          <a:p>
            <a:r>
              <a:rPr lang="en-US"/>
              <a:t>    print(match)</a:t>
            </a:r>
          </a:p>
          <a:p>
            <a:endParaRPr lang="en-US"/>
          </a:p>
          <a:p>
            <a:r>
              <a:rPr lang="en-US" b="1"/>
              <a:t>   OUTPUT:</a:t>
            </a:r>
          </a:p>
          <a:p>
            <a:r>
              <a:rPr lang="en-US"/>
              <a:t>&lt;</a:t>
            </a:r>
            <a:r>
              <a:rPr lang="en-US" err="1"/>
              <a:t>re.Match</a:t>
            </a:r>
            <a:r>
              <a:rPr lang="en-US"/>
              <a:t> object; span=(3, 6), match='cod'&gt;</a:t>
            </a:r>
          </a:p>
          <a:p>
            <a:r>
              <a:rPr lang="en-US"/>
              <a:t>&lt;</a:t>
            </a:r>
            <a:r>
              <a:rPr lang="en-US" err="1"/>
              <a:t>re.Match</a:t>
            </a:r>
            <a:r>
              <a:rPr lang="en-US"/>
              <a:t> object; span=(11, 14), match='cod'&gt;</a:t>
            </a:r>
          </a:p>
          <a:p>
            <a:endParaRPr lang="en-US"/>
          </a:p>
          <a:p>
            <a:r>
              <a:rPr lang="en-US"/>
              <a:t> 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835B68E-B794-4C0B-8B8B-8B18E5542DA6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4051005" y="296863"/>
            <a:ext cx="5092995" cy="4662487"/>
          </a:xfrm>
        </p:spPr>
        <p:txBody>
          <a:bodyPr/>
          <a:lstStyle/>
          <a:p>
            <a:pPr marL="76200" indent="0">
              <a:buNone/>
            </a:pPr>
            <a:endParaRPr lang="en-IN" sz="1400"/>
          </a:p>
          <a:p>
            <a:pPr marL="76200" indent="0">
              <a:buNone/>
            </a:pPr>
            <a:r>
              <a:rPr lang="en-IN" err="1">
                <a:highlight>
                  <a:srgbClr val="00FF00"/>
                </a:highlight>
              </a:rPr>
              <a:t>finditer</a:t>
            </a:r>
            <a:r>
              <a:rPr lang="en-IN">
                <a:highlight>
                  <a:srgbClr val="00FF00"/>
                </a:highlight>
              </a:rPr>
              <a:t>  can be invoked using the </a:t>
            </a:r>
            <a:r>
              <a:rPr lang="en-IN" err="1">
                <a:highlight>
                  <a:srgbClr val="00FF00"/>
                </a:highlight>
              </a:rPr>
              <a:t>codeobject</a:t>
            </a:r>
            <a:r>
              <a:rPr lang="en-IN">
                <a:highlight>
                  <a:srgbClr val="00FF00"/>
                </a:highlight>
              </a:rPr>
              <a:t> returned by compile method as follows</a:t>
            </a:r>
          </a:p>
          <a:p>
            <a:pPr marL="76200" indent="0">
              <a:buNone/>
            </a:pPr>
            <a:r>
              <a:rPr lang="en-IN">
                <a:highlight>
                  <a:srgbClr val="00FF00"/>
                </a:highlight>
              </a:rPr>
              <a:t>In the below program the pattern is a </a:t>
            </a:r>
            <a:r>
              <a:rPr lang="en-IN" err="1">
                <a:highlight>
                  <a:srgbClr val="00FF00"/>
                </a:highlight>
              </a:rPr>
              <a:t>codeobject</a:t>
            </a:r>
            <a:r>
              <a:rPr lang="en-IN">
                <a:highlight>
                  <a:srgbClr val="00FF00"/>
                </a:highlight>
              </a:rPr>
              <a:t> and matches is a </a:t>
            </a:r>
            <a:r>
              <a:rPr lang="en-IN" err="1">
                <a:highlight>
                  <a:srgbClr val="00FF00"/>
                </a:highlight>
              </a:rPr>
              <a:t>iterable</a:t>
            </a:r>
            <a:r>
              <a:rPr lang="en-IN">
                <a:highlight>
                  <a:srgbClr val="00FF00"/>
                </a:highlight>
              </a:rPr>
              <a:t> object for match instances returned .</a:t>
            </a:r>
          </a:p>
          <a:p>
            <a:pPr marL="76200" indent="0">
              <a:buNone/>
            </a:pPr>
            <a:endParaRPr lang="en-IN">
              <a:highlight>
                <a:srgbClr val="00FF00"/>
              </a:highlight>
            </a:endParaRPr>
          </a:p>
          <a:p>
            <a:pPr marL="76200" indent="0">
              <a:buNone/>
            </a:pPr>
            <a:endParaRPr lang="en-IN"/>
          </a:p>
          <a:p>
            <a:pPr marL="76200" indent="0" algn="ctr">
              <a:buNone/>
            </a:pPr>
            <a:r>
              <a:rPr lang="en-IN" sz="1400" b="1"/>
              <a:t>PROGRAM 2</a:t>
            </a:r>
          </a:p>
          <a:p>
            <a:pPr marL="76200" indent="0">
              <a:buNone/>
            </a:pPr>
            <a:endParaRPr lang="en-IN"/>
          </a:p>
          <a:p>
            <a:pPr marL="76200" indent="0">
              <a:buNone/>
            </a:pPr>
            <a:r>
              <a:rPr lang="en-IN" sz="1400"/>
              <a:t>import re</a:t>
            </a:r>
          </a:p>
          <a:p>
            <a:pPr marL="76200" indent="0">
              <a:buNone/>
            </a:pPr>
            <a:r>
              <a:rPr lang="en-IN" sz="1400"/>
              <a:t>txt = "Unicode in coding "</a:t>
            </a:r>
          </a:p>
          <a:p>
            <a:pPr marL="76200" indent="0">
              <a:buNone/>
            </a:pPr>
            <a:r>
              <a:rPr lang="en-IN" sz="1400"/>
              <a:t>pattern = </a:t>
            </a:r>
            <a:r>
              <a:rPr lang="en-IN" sz="1400" err="1"/>
              <a:t>re.compile</a:t>
            </a:r>
            <a:r>
              <a:rPr lang="en-IN" sz="1400"/>
              <a:t>(</a:t>
            </a:r>
            <a:r>
              <a:rPr lang="en-IN" sz="1400" err="1"/>
              <a:t>r"cod</a:t>
            </a:r>
            <a:r>
              <a:rPr lang="en-IN" sz="1400"/>
              <a:t>")</a:t>
            </a:r>
          </a:p>
          <a:p>
            <a:pPr marL="76200" indent="0">
              <a:buNone/>
            </a:pPr>
            <a:r>
              <a:rPr lang="en-IN" sz="1400"/>
              <a:t>matches=</a:t>
            </a:r>
            <a:r>
              <a:rPr lang="en-IN" sz="1400" err="1"/>
              <a:t>pattern.finditer</a:t>
            </a:r>
            <a:r>
              <a:rPr lang="en-IN" sz="1400"/>
              <a:t>(txt)</a:t>
            </a:r>
          </a:p>
          <a:p>
            <a:pPr marL="76200" indent="0">
              <a:buNone/>
            </a:pPr>
            <a:r>
              <a:rPr lang="en-IN" sz="1400"/>
              <a:t>for match in matches:</a:t>
            </a:r>
          </a:p>
          <a:p>
            <a:pPr marL="76200" indent="0">
              <a:buNone/>
            </a:pPr>
            <a:r>
              <a:rPr lang="en-IN" sz="1400"/>
              <a:t>    print(match)</a:t>
            </a:r>
          </a:p>
          <a:p>
            <a:pPr marL="76200" indent="0">
              <a:buNone/>
            </a:pPr>
            <a:endParaRPr lang="en-IN" sz="1400"/>
          </a:p>
          <a:p>
            <a:pPr marL="76200" indent="0">
              <a:buNone/>
            </a:pPr>
            <a:r>
              <a:rPr lang="en-IN" sz="1400" b="1"/>
              <a:t>OUTPUT:</a:t>
            </a:r>
          </a:p>
          <a:p>
            <a:pPr marL="76200" indent="0">
              <a:buNone/>
            </a:pPr>
            <a:r>
              <a:rPr lang="en-US" sz="1400" b="1"/>
              <a:t>&lt;</a:t>
            </a:r>
            <a:r>
              <a:rPr lang="en-US" sz="1400" b="1" err="1"/>
              <a:t>re.Match</a:t>
            </a:r>
            <a:r>
              <a:rPr lang="en-US" sz="1400" b="1"/>
              <a:t> object; span=(3, 6), match='cod'&gt;</a:t>
            </a:r>
          </a:p>
          <a:p>
            <a:pPr marL="76200" indent="0">
              <a:buNone/>
            </a:pPr>
            <a:r>
              <a:rPr lang="en-US" sz="1400" b="1"/>
              <a:t>&lt;</a:t>
            </a:r>
            <a:r>
              <a:rPr lang="en-US" sz="1400" b="1" err="1"/>
              <a:t>re.Match</a:t>
            </a:r>
            <a:r>
              <a:rPr lang="en-US" sz="1400" b="1"/>
              <a:t> object; span=(11, 14), match='cod'&gt;</a:t>
            </a:r>
            <a:endParaRPr lang="en-IN" sz="1400" b="1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1FE302B-DC78-42D7-8AF0-9ABBE0718712}"/>
              </a:ext>
            </a:extLst>
          </p:cNvPr>
          <p:cNvCxnSpPr>
            <a:cxnSpLocks/>
          </p:cNvCxnSpPr>
          <p:nvPr/>
        </p:nvCxnSpPr>
        <p:spPr>
          <a:xfrm>
            <a:off x="3912781" y="67782"/>
            <a:ext cx="0" cy="500793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AE06696-D731-4CD5-AE7B-03A885A2D904}"/>
              </a:ext>
            </a:extLst>
          </p:cNvPr>
          <p:cNvCxnSpPr/>
          <p:nvPr/>
        </p:nvCxnSpPr>
        <p:spPr>
          <a:xfrm>
            <a:off x="3923414" y="1648047"/>
            <a:ext cx="51142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12784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7D33358-8326-4394-9D92-843C36BE6C00}"/>
              </a:ext>
            </a:extLst>
          </p:cNvPr>
          <p:cNvSpPr/>
          <p:nvPr/>
        </p:nvSpPr>
        <p:spPr>
          <a:xfrm>
            <a:off x="350875" y="796128"/>
            <a:ext cx="248801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>
                <a:highlight>
                  <a:srgbClr val="FF0066"/>
                </a:highlight>
              </a:rPr>
              <a:t>match()</a:t>
            </a:r>
            <a:endParaRPr lang="en-US"/>
          </a:p>
          <a:p>
            <a:endParaRPr lang="en-US"/>
          </a:p>
          <a:p>
            <a:r>
              <a:rPr lang="en-US"/>
              <a:t>import re</a:t>
            </a:r>
          </a:p>
          <a:p>
            <a:r>
              <a:rPr lang="en-US"/>
              <a:t>txt= 'Unicode in coding'</a:t>
            </a:r>
          </a:p>
          <a:p>
            <a:r>
              <a:rPr lang="en-US"/>
              <a:t>pattern='cod'</a:t>
            </a:r>
          </a:p>
          <a:p>
            <a:r>
              <a:rPr lang="en-US"/>
              <a:t>match=</a:t>
            </a:r>
            <a:r>
              <a:rPr lang="en-US" err="1"/>
              <a:t>re.match</a:t>
            </a:r>
            <a:r>
              <a:rPr lang="en-US"/>
              <a:t>(</a:t>
            </a:r>
            <a:r>
              <a:rPr lang="en-US" err="1"/>
              <a:t>pattern,txt</a:t>
            </a:r>
            <a:r>
              <a:rPr lang="en-US"/>
              <a:t>)</a:t>
            </a:r>
          </a:p>
          <a:p>
            <a:r>
              <a:rPr lang="en-US"/>
              <a:t>print(match)</a:t>
            </a:r>
          </a:p>
          <a:p>
            <a:endParaRPr lang="en-US"/>
          </a:p>
          <a:p>
            <a:r>
              <a:rPr lang="en-US" b="1"/>
              <a:t>OUTPUT:</a:t>
            </a:r>
          </a:p>
          <a:p>
            <a:r>
              <a:rPr lang="en-US"/>
              <a:t>None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E99BE27-5F90-4A16-8069-B42D87164B72}"/>
              </a:ext>
            </a:extLst>
          </p:cNvPr>
          <p:cNvSpPr/>
          <p:nvPr/>
        </p:nvSpPr>
        <p:spPr>
          <a:xfrm>
            <a:off x="2743200" y="1359653"/>
            <a:ext cx="3636334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/>
              <a:t>import re</a:t>
            </a:r>
          </a:p>
          <a:p>
            <a:r>
              <a:rPr lang="en-IN"/>
              <a:t>txt= 'Unicode in coding'</a:t>
            </a:r>
          </a:p>
          <a:p>
            <a:r>
              <a:rPr lang="en-IN"/>
              <a:t>pattern='Uni'</a:t>
            </a:r>
          </a:p>
          <a:p>
            <a:r>
              <a:rPr lang="en-IN"/>
              <a:t>match=</a:t>
            </a:r>
            <a:r>
              <a:rPr lang="en-IN" err="1"/>
              <a:t>re.match</a:t>
            </a:r>
            <a:r>
              <a:rPr lang="en-IN"/>
              <a:t>(</a:t>
            </a:r>
            <a:r>
              <a:rPr lang="en-IN" err="1"/>
              <a:t>pattern,txt</a:t>
            </a:r>
            <a:r>
              <a:rPr lang="en-IN"/>
              <a:t>)</a:t>
            </a:r>
          </a:p>
          <a:p>
            <a:r>
              <a:rPr lang="en-IN"/>
              <a:t>print(match)</a:t>
            </a:r>
          </a:p>
          <a:p>
            <a:endParaRPr lang="en-IN"/>
          </a:p>
          <a:p>
            <a:r>
              <a:rPr lang="en-IN" b="1"/>
              <a:t>OUTPUT:</a:t>
            </a:r>
          </a:p>
          <a:p>
            <a:r>
              <a:rPr lang="en-US"/>
              <a:t>&lt;</a:t>
            </a:r>
            <a:r>
              <a:rPr lang="en-US" err="1"/>
              <a:t>re.Match</a:t>
            </a:r>
            <a:r>
              <a:rPr lang="en-US"/>
              <a:t> object; span=(0, 3), match='Uni’&gt;</a:t>
            </a:r>
          </a:p>
          <a:p>
            <a:endParaRPr lang="en-US"/>
          </a:p>
          <a:p>
            <a:endParaRPr lang="en-US"/>
          </a:p>
          <a:p>
            <a:r>
              <a:rPr lang="en-US">
                <a:highlight>
                  <a:srgbClr val="00FFFF"/>
                </a:highlight>
              </a:rPr>
              <a:t>Match function matches the pattern  only at the starting of the string and for one occurrence only 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739EE9E-50E2-4440-B2F4-8D2B62360327}"/>
              </a:ext>
            </a:extLst>
          </p:cNvPr>
          <p:cNvCxnSpPr>
            <a:cxnSpLocks/>
          </p:cNvCxnSpPr>
          <p:nvPr/>
        </p:nvCxnSpPr>
        <p:spPr>
          <a:xfrm>
            <a:off x="2668772" y="0"/>
            <a:ext cx="0" cy="51435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C731059-2EFE-422E-9BF7-8DC0D680AFCB}"/>
              </a:ext>
            </a:extLst>
          </p:cNvPr>
          <p:cNvCxnSpPr>
            <a:cxnSpLocks/>
          </p:cNvCxnSpPr>
          <p:nvPr/>
        </p:nvCxnSpPr>
        <p:spPr>
          <a:xfrm>
            <a:off x="6379534" y="0"/>
            <a:ext cx="0" cy="51435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02459B86-3D7C-4AFF-9F59-740D7154C09B}"/>
              </a:ext>
            </a:extLst>
          </p:cNvPr>
          <p:cNvSpPr/>
          <p:nvPr/>
        </p:nvSpPr>
        <p:spPr>
          <a:xfrm>
            <a:off x="6475226" y="971312"/>
            <a:ext cx="2594344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/>
              <a:t>import re</a:t>
            </a:r>
          </a:p>
          <a:p>
            <a:r>
              <a:rPr lang="en-IN"/>
              <a:t>txt= 'Unicode in coding'</a:t>
            </a:r>
          </a:p>
          <a:p>
            <a:r>
              <a:rPr lang="en-IN"/>
              <a:t>pattern=</a:t>
            </a:r>
            <a:r>
              <a:rPr lang="en-IN" err="1"/>
              <a:t>re.compile</a:t>
            </a:r>
            <a:r>
              <a:rPr lang="en-IN"/>
              <a:t>(</a:t>
            </a:r>
            <a:r>
              <a:rPr lang="en-IN" err="1"/>
              <a:t>r"Uni</a:t>
            </a:r>
            <a:r>
              <a:rPr lang="en-IN"/>
              <a:t>")</a:t>
            </a:r>
          </a:p>
          <a:p>
            <a:r>
              <a:rPr lang="en-IN"/>
              <a:t>match=</a:t>
            </a:r>
            <a:r>
              <a:rPr lang="en-IN" err="1"/>
              <a:t>pattern.match</a:t>
            </a:r>
            <a:r>
              <a:rPr lang="en-IN"/>
              <a:t>(txt)</a:t>
            </a:r>
          </a:p>
          <a:p>
            <a:r>
              <a:rPr lang="en-IN"/>
              <a:t>print(match)</a:t>
            </a:r>
          </a:p>
          <a:p>
            <a:endParaRPr lang="en-IN"/>
          </a:p>
          <a:p>
            <a:endParaRPr lang="en-IN"/>
          </a:p>
          <a:p>
            <a:r>
              <a:rPr lang="en-IN" b="1"/>
              <a:t>OUTPUT:</a:t>
            </a:r>
          </a:p>
          <a:p>
            <a:r>
              <a:rPr lang="en-US"/>
              <a:t>&lt;</a:t>
            </a:r>
            <a:r>
              <a:rPr lang="en-US" err="1"/>
              <a:t>re.Match</a:t>
            </a:r>
            <a:r>
              <a:rPr lang="en-US"/>
              <a:t> object; span=(0, 3), match='Uni'&gt;</a:t>
            </a:r>
            <a:endParaRPr lang="en-IN"/>
          </a:p>
          <a:p>
            <a:endParaRPr lang="en-IN" b="1"/>
          </a:p>
        </p:txBody>
      </p:sp>
    </p:spTree>
    <p:extLst>
      <p:ext uri="{BB962C8B-B14F-4D97-AF65-F5344CB8AC3E}">
        <p14:creationId xmlns:p14="http://schemas.microsoft.com/office/powerpoint/2010/main" val="55725808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2E26C12-FE58-4334-926D-55E3803C2C90}"/>
              </a:ext>
            </a:extLst>
          </p:cNvPr>
          <p:cNvSpPr/>
          <p:nvPr/>
        </p:nvSpPr>
        <p:spPr>
          <a:xfrm>
            <a:off x="1513235" y="2188246"/>
            <a:ext cx="6314549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IN" sz="36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Pattern matching in Python</a:t>
            </a:r>
            <a:r>
              <a:rPr lang="en-IN" sz="3600" b="0" cap="none" spc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 </a:t>
            </a:r>
          </a:p>
        </p:txBody>
      </p:sp>
    </p:spTree>
  </p:cSld>
  <p:clrMapOvr>
    <a:masterClrMapping/>
  </p:clrMapOvr>
  <p:transition>
    <p:fade thruBlk="1"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3474E54-1273-411E-BA40-73DA6017A650}"/>
              </a:ext>
            </a:extLst>
          </p:cNvPr>
          <p:cNvSpPr/>
          <p:nvPr/>
        </p:nvSpPr>
        <p:spPr>
          <a:xfrm>
            <a:off x="85060" y="1879253"/>
            <a:ext cx="8442252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/>
              <a:t>For example, a \d in a regex stands for a digit character — that is, any single numeral 0 to 9.</a:t>
            </a:r>
          </a:p>
          <a:p>
            <a:endParaRPr lang="en-US" sz="160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/>
              <a:t>Following regex is used in Python to match a string of 10 numbers  .To check if the phone number is of 10 digits.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/>
              <a:t>The regex is: \d\d\d\d\d\d\d\d\d\d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160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/>
              <a:t>It can also be written as \d</a:t>
            </a:r>
            <a:r>
              <a:rPr lang="en-US" sz="1600">
                <a:solidFill>
                  <a:srgbClr val="FF0066"/>
                </a:solidFill>
              </a:rPr>
              <a:t>{10}</a:t>
            </a:r>
          </a:p>
          <a:p>
            <a:r>
              <a:rPr lang="en-US" sz="1600"/>
              <a:t>       </a:t>
            </a:r>
          </a:p>
          <a:p>
            <a:r>
              <a:rPr lang="en-US" sz="1600"/>
              <a:t>     </a:t>
            </a:r>
          </a:p>
          <a:p>
            <a:endParaRPr lang="en-US" sz="1600"/>
          </a:p>
          <a:p>
            <a:r>
              <a:rPr lang="en-US" sz="1600"/>
              <a:t>                                                   </a:t>
            </a:r>
            <a:r>
              <a:rPr lang="en-US" sz="1600">
                <a:highlight>
                  <a:srgbClr val="FFFF00"/>
                </a:highlight>
              </a:rPr>
              <a:t>quantifier {} with a value 10 means 10 times occurrence of a digit</a:t>
            </a:r>
          </a:p>
          <a:p>
            <a:endParaRPr lang="en-US" sz="1600"/>
          </a:p>
          <a:p>
            <a:endParaRPr lang="en-US" sz="1600"/>
          </a:p>
          <a:p>
            <a:endParaRPr lang="en-IN" sz="160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BDE0F52-60AD-4989-B91D-441C7AA419F9}"/>
              </a:ext>
            </a:extLst>
          </p:cNvPr>
          <p:cNvCxnSpPr/>
          <p:nvPr/>
        </p:nvCxnSpPr>
        <p:spPr>
          <a:xfrm flipH="1" flipV="1">
            <a:off x="2967706" y="3895189"/>
            <a:ext cx="297712" cy="4146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ransition>
    <p:fade thruBlk="1"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DAB5E22-73A4-45E3-A5E8-94BC10458C45}"/>
              </a:ext>
            </a:extLst>
          </p:cNvPr>
          <p:cNvSpPr/>
          <p:nvPr/>
        </p:nvSpPr>
        <p:spPr>
          <a:xfrm>
            <a:off x="329609" y="872811"/>
            <a:ext cx="6974957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/>
              <a:t>Program 1</a:t>
            </a:r>
          </a:p>
          <a:p>
            <a:r>
              <a:rPr lang="en-US"/>
              <a:t>import re</a:t>
            </a:r>
          </a:p>
          <a:p>
            <a:endParaRPr lang="en-US"/>
          </a:p>
          <a:p>
            <a:r>
              <a:rPr lang="en-US" err="1"/>
              <a:t>phnumbers</a:t>
            </a:r>
            <a:r>
              <a:rPr lang="en-US"/>
              <a:t> = ‘’’    #using multiline text</a:t>
            </a:r>
          </a:p>
          <a:p>
            <a:r>
              <a:rPr lang="en-US"/>
              <a:t>1234567890</a:t>
            </a:r>
          </a:p>
          <a:p>
            <a:r>
              <a:rPr lang="en-US"/>
              <a:t>111</a:t>
            </a:r>
          </a:p>
          <a:p>
            <a:r>
              <a:rPr lang="en-US"/>
              <a:t>2345</a:t>
            </a:r>
          </a:p>
          <a:p>
            <a:r>
              <a:rPr lang="en-US"/>
              <a:t>5566</a:t>
            </a:r>
          </a:p>
          <a:p>
            <a:r>
              <a:rPr lang="en-US"/>
              <a:t>'''</a:t>
            </a:r>
          </a:p>
          <a:p>
            <a:r>
              <a:rPr lang="en-US"/>
              <a:t>pattern = </a:t>
            </a:r>
            <a:r>
              <a:rPr lang="en-US" err="1"/>
              <a:t>re.compile</a:t>
            </a:r>
            <a:r>
              <a:rPr lang="en-US"/>
              <a:t>(r"\d\d\d\d\d\d\d\d\d\d")</a:t>
            </a:r>
          </a:p>
          <a:p>
            <a:r>
              <a:rPr lang="en-US"/>
              <a:t>matches=</a:t>
            </a:r>
            <a:r>
              <a:rPr lang="en-US" err="1"/>
              <a:t>pattern.finditer</a:t>
            </a:r>
            <a:r>
              <a:rPr lang="en-US"/>
              <a:t>(</a:t>
            </a:r>
            <a:r>
              <a:rPr lang="en-US" err="1"/>
              <a:t>phnumbers</a:t>
            </a:r>
            <a:r>
              <a:rPr lang="en-US"/>
              <a:t>)</a:t>
            </a:r>
          </a:p>
          <a:p>
            <a:r>
              <a:rPr lang="en-US"/>
              <a:t>for match in matches:</a:t>
            </a:r>
          </a:p>
          <a:p>
            <a:r>
              <a:rPr lang="en-US"/>
              <a:t>    print(match)</a:t>
            </a:r>
          </a:p>
          <a:p>
            <a:endParaRPr lang="en-US"/>
          </a:p>
          <a:p>
            <a:endParaRPr lang="en-US" b="1">
              <a:solidFill>
                <a:srgbClr val="FF0000"/>
              </a:solidFill>
            </a:endParaRPr>
          </a:p>
          <a:p>
            <a:r>
              <a:rPr lang="en-US" b="1">
                <a:solidFill>
                  <a:srgbClr val="FF0000"/>
                </a:solidFill>
              </a:rPr>
              <a:t>OUTPUT:</a:t>
            </a:r>
          </a:p>
          <a:p>
            <a:endParaRPr lang="en-US" b="1">
              <a:solidFill>
                <a:srgbClr val="FF0000"/>
              </a:solidFill>
            </a:endParaRPr>
          </a:p>
          <a:p>
            <a:r>
              <a:rPr lang="en-US" b="1">
                <a:solidFill>
                  <a:srgbClr val="FF0000"/>
                </a:solidFill>
              </a:rPr>
              <a:t>&lt;</a:t>
            </a:r>
            <a:r>
              <a:rPr lang="en-US" b="1" err="1">
                <a:solidFill>
                  <a:srgbClr val="FF0000"/>
                </a:solidFill>
              </a:rPr>
              <a:t>re.Match</a:t>
            </a:r>
            <a:r>
              <a:rPr lang="en-US" b="1">
                <a:solidFill>
                  <a:srgbClr val="FF0000"/>
                </a:solidFill>
              </a:rPr>
              <a:t> object; span=(1, 11), match='1234567890'&gt;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7D37295-58D9-4A95-B230-B81EA72DC1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3705" y="1062908"/>
            <a:ext cx="4590686" cy="2731245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240C68B-1F9D-425F-87B4-84AF9D10A895}"/>
              </a:ext>
            </a:extLst>
          </p:cNvPr>
          <p:cNvCxnSpPr/>
          <p:nvPr/>
        </p:nvCxnSpPr>
        <p:spPr>
          <a:xfrm>
            <a:off x="4142342" y="0"/>
            <a:ext cx="0" cy="427068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001548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AF1A689-2BD6-41A2-91C2-B2462E869A4C}"/>
              </a:ext>
            </a:extLst>
          </p:cNvPr>
          <p:cNvSpPr/>
          <p:nvPr/>
        </p:nvSpPr>
        <p:spPr>
          <a:xfrm>
            <a:off x="-2329" y="2110085"/>
            <a:ext cx="914865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IN" sz="5400" b="1" cap="none" spc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Grouping with parentheses</a:t>
            </a:r>
          </a:p>
        </p:txBody>
      </p:sp>
    </p:spTree>
  </p:cSld>
  <p:clrMapOvr>
    <a:masterClrMapping/>
  </p:clrMapOvr>
  <p:transition>
    <p:fade thruBlk="1"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760EDDF-3344-4351-9C14-B4098C66694E}"/>
              </a:ext>
            </a:extLst>
          </p:cNvPr>
          <p:cNvSpPr/>
          <p:nvPr/>
        </p:nvSpPr>
        <p:spPr>
          <a:xfrm>
            <a:off x="457200" y="281576"/>
            <a:ext cx="8229600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IN" sz="180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1800"/>
              <a:t>Suppose we want to separate the area code from the subscriber number that can be done using parenthesis 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1800"/>
              <a:t>(\d\d\d)-(\d\d\d-\d\d\d\d) is the regex for the same </a:t>
            </a:r>
          </a:p>
          <a:p>
            <a:endParaRPr lang="en-IN" sz="1800"/>
          </a:p>
          <a:p>
            <a:r>
              <a:rPr lang="en-IN" sz="1800"/>
              <a:t>import re</a:t>
            </a:r>
          </a:p>
          <a:p>
            <a:r>
              <a:rPr lang="en-IN" sz="1800" err="1"/>
              <a:t>phoneNumRegex</a:t>
            </a:r>
            <a:r>
              <a:rPr lang="en-IN" sz="1800"/>
              <a:t> = </a:t>
            </a:r>
            <a:r>
              <a:rPr lang="en-IN" sz="1800" err="1"/>
              <a:t>re.compile</a:t>
            </a:r>
            <a:r>
              <a:rPr lang="en-IN" sz="1800"/>
              <a:t>(r'(\d\d\d)-(\d\d\d-\d\d\d\d)')</a:t>
            </a:r>
          </a:p>
          <a:p>
            <a:r>
              <a:rPr lang="en-IN" sz="1800" err="1"/>
              <a:t>mo</a:t>
            </a:r>
            <a:r>
              <a:rPr lang="en-IN" sz="1800"/>
              <a:t> = </a:t>
            </a:r>
            <a:r>
              <a:rPr lang="en-IN" sz="1800" err="1"/>
              <a:t>phoneNumRegex.search</a:t>
            </a:r>
            <a:r>
              <a:rPr lang="en-IN" sz="1800"/>
              <a:t>('My number is 415-555-4242.')</a:t>
            </a:r>
          </a:p>
          <a:p>
            <a:r>
              <a:rPr lang="en-IN" sz="1800">
                <a:highlight>
                  <a:srgbClr val="FFFF00"/>
                </a:highlight>
              </a:rPr>
              <a:t>print(</a:t>
            </a:r>
            <a:r>
              <a:rPr lang="en-IN" sz="1800" err="1">
                <a:highlight>
                  <a:srgbClr val="FFFF00"/>
                </a:highlight>
              </a:rPr>
              <a:t>mo.group</a:t>
            </a:r>
            <a:r>
              <a:rPr lang="en-IN" sz="1800">
                <a:highlight>
                  <a:srgbClr val="FFFF00"/>
                </a:highlight>
              </a:rPr>
              <a:t>(0))</a:t>
            </a:r>
          </a:p>
          <a:p>
            <a:r>
              <a:rPr lang="en-IN" sz="1800">
                <a:highlight>
                  <a:srgbClr val="00FFFF"/>
                </a:highlight>
              </a:rPr>
              <a:t>print(</a:t>
            </a:r>
            <a:r>
              <a:rPr lang="en-IN" sz="1800" err="1">
                <a:highlight>
                  <a:srgbClr val="00FFFF"/>
                </a:highlight>
              </a:rPr>
              <a:t>mo.group</a:t>
            </a:r>
            <a:r>
              <a:rPr lang="en-IN" sz="1800">
                <a:highlight>
                  <a:srgbClr val="00FFFF"/>
                </a:highlight>
              </a:rPr>
              <a:t>(1))</a:t>
            </a:r>
          </a:p>
          <a:p>
            <a:r>
              <a:rPr lang="en-IN" sz="1800">
                <a:highlight>
                  <a:srgbClr val="00FF00"/>
                </a:highlight>
              </a:rPr>
              <a:t>print(</a:t>
            </a:r>
            <a:r>
              <a:rPr lang="en-IN" sz="1800" err="1">
                <a:highlight>
                  <a:srgbClr val="00FF00"/>
                </a:highlight>
              </a:rPr>
              <a:t>mo.group</a:t>
            </a:r>
            <a:r>
              <a:rPr lang="en-IN" sz="1800">
                <a:highlight>
                  <a:srgbClr val="00FF00"/>
                </a:highlight>
              </a:rPr>
              <a:t>(2))</a:t>
            </a:r>
          </a:p>
          <a:p>
            <a:endParaRPr lang="en-IN" sz="1800"/>
          </a:p>
          <a:p>
            <a:endParaRPr lang="en-IN" sz="1800"/>
          </a:p>
          <a:p>
            <a:r>
              <a:rPr lang="en-IN" sz="1800"/>
              <a:t>OUTPUT:</a:t>
            </a:r>
          </a:p>
          <a:p>
            <a:r>
              <a:rPr lang="en-IN" sz="1800">
                <a:highlight>
                  <a:srgbClr val="FFFF00"/>
                </a:highlight>
              </a:rPr>
              <a:t>415-555-4242</a:t>
            </a:r>
          </a:p>
          <a:p>
            <a:r>
              <a:rPr lang="en-IN" sz="1800">
                <a:highlight>
                  <a:srgbClr val="00FFFF"/>
                </a:highlight>
              </a:rPr>
              <a:t>415</a:t>
            </a:r>
          </a:p>
          <a:p>
            <a:r>
              <a:rPr lang="en-IN" sz="1800">
                <a:highlight>
                  <a:srgbClr val="00FF00"/>
                </a:highlight>
              </a:rPr>
              <a:t>555-4242</a:t>
            </a:r>
          </a:p>
        </p:txBody>
      </p:sp>
    </p:spTree>
    <p:extLst>
      <p:ext uri="{BB962C8B-B14F-4D97-AF65-F5344CB8AC3E}">
        <p14:creationId xmlns:p14="http://schemas.microsoft.com/office/powerpoint/2010/main" val="10247966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E498187-C5A3-4C8E-9321-D0B245A21E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9140" y="152471"/>
            <a:ext cx="1152128" cy="576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70;p14">
            <a:extLst>
              <a:ext uri="{FF2B5EF4-FFF2-40B4-BE49-F238E27FC236}">
                <a16:creationId xmlns:a16="http://schemas.microsoft.com/office/drawing/2014/main" id="{F592FAA7-E666-47F8-8B11-C42B7B89B7D9}"/>
              </a:ext>
            </a:extLst>
          </p:cNvPr>
          <p:cNvSpPr txBox="1">
            <a:spLocks/>
          </p:cNvSpPr>
          <p:nvPr/>
        </p:nvSpPr>
        <p:spPr>
          <a:xfrm>
            <a:off x="1529394" y="-35495"/>
            <a:ext cx="5389295" cy="1671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600" b="1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Meta Characters</a:t>
            </a:r>
            <a:endParaRPr lang="en-IN" sz="2600" b="1">
              <a:solidFill>
                <a:srgbClr val="0070C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06A55C-3515-4E72-AD3E-A8FB44131527}"/>
              </a:ext>
            </a:extLst>
          </p:cNvPr>
          <p:cNvSpPr txBox="1"/>
          <p:nvPr/>
        </p:nvSpPr>
        <p:spPr>
          <a:xfrm>
            <a:off x="384371" y="607795"/>
            <a:ext cx="8120358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sz="2200">
                <a:solidFill>
                  <a:srgbClr val="FF6600"/>
                </a:solidFill>
                <a:latin typeface="Lora"/>
              </a:rPr>
              <a:t>To specify regular expressions, metacharacters are used. </a:t>
            </a:r>
          </a:p>
          <a:p>
            <a:pPr algn="just"/>
            <a:r>
              <a:rPr lang="en-US" sz="2200">
                <a:solidFill>
                  <a:srgbClr val="3D4251"/>
                </a:solidFill>
                <a:latin typeface="Lora"/>
              </a:rPr>
              <a:t>     Examples: </a:t>
            </a:r>
            <a:r>
              <a:rPr lang="en-US" sz="2200">
                <a:solidFill>
                  <a:srgbClr val="C00000"/>
                </a:solidFill>
                <a:latin typeface="Lora"/>
              </a:rPr>
              <a:t>[] . ^ $ * + ? {} () \ |</a:t>
            </a:r>
          </a:p>
          <a:p>
            <a:pPr algn="just"/>
            <a:endParaRPr lang="en-US" sz="22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618EE6-F684-4D28-8CE7-345154B3F55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683" t="23016" r="5486" b="17405"/>
          <a:stretch/>
        </p:blipFill>
        <p:spPr>
          <a:xfrm>
            <a:off x="469339" y="1537766"/>
            <a:ext cx="7007702" cy="3427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31345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43092F-E395-47CB-91F3-3E2A252CF77B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2291508" y="297367"/>
            <a:ext cx="6395168" cy="4661400"/>
          </a:xfrm>
        </p:spPr>
        <p:txBody>
          <a:bodyPr/>
          <a:lstStyle/>
          <a:p>
            <a:r>
              <a:rPr lang="en-US"/>
              <a:t>To display the date of the format yyyy.mm.dd</a:t>
            </a:r>
          </a:p>
          <a:p>
            <a:r>
              <a:rPr lang="en-US"/>
              <a:t>Regular expression will be</a:t>
            </a:r>
          </a:p>
          <a:p>
            <a:pPr marL="76200" indent="0">
              <a:buNone/>
            </a:pPr>
            <a:r>
              <a:rPr lang="en-US"/>
              <a:t>(\d\d\d\d)</a:t>
            </a:r>
            <a:r>
              <a:rPr lang="en-US">
                <a:solidFill>
                  <a:srgbClr val="FF0000"/>
                </a:solidFill>
              </a:rPr>
              <a:t>\.</a:t>
            </a:r>
            <a:r>
              <a:rPr lang="en-US"/>
              <a:t>(\d\d)</a:t>
            </a:r>
            <a:r>
              <a:rPr lang="en-US">
                <a:solidFill>
                  <a:srgbClr val="FF0000"/>
                </a:solidFill>
              </a:rPr>
              <a:t>\.</a:t>
            </a:r>
            <a:r>
              <a:rPr lang="en-US"/>
              <a:t>(\d\d)</a:t>
            </a:r>
          </a:p>
          <a:p>
            <a:pPr marL="76200" indent="0">
              <a:buNone/>
            </a:pPr>
            <a:endParaRPr lang="en-US"/>
          </a:p>
          <a:p>
            <a:pPr marL="76200" indent="0">
              <a:buNone/>
            </a:pPr>
            <a:endParaRPr lang="en-US"/>
          </a:p>
          <a:p>
            <a:pPr marL="76200" indent="0">
              <a:buNone/>
            </a:pPr>
            <a:r>
              <a:rPr lang="en-US"/>
              <a:t>   to take the dot(.) as it is, backslash(\) should be used  ,otherwise it will be treated as meta character</a:t>
            </a:r>
          </a:p>
          <a:p>
            <a:pPr marL="76200" indent="0">
              <a:buNone/>
            </a:pPr>
            <a:endParaRPr lang="en-IN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8568BE3-FBE7-4AF5-B984-A44DB44DE24B}"/>
              </a:ext>
            </a:extLst>
          </p:cNvPr>
          <p:cNvCxnSpPr/>
          <p:nvPr/>
        </p:nvCxnSpPr>
        <p:spPr>
          <a:xfrm flipH="1" flipV="1">
            <a:off x="3800819" y="2082188"/>
            <a:ext cx="352540" cy="9474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C38DE49-7957-4717-B00C-547BFCD2D93F}"/>
              </a:ext>
            </a:extLst>
          </p:cNvPr>
          <p:cNvCxnSpPr/>
          <p:nvPr/>
        </p:nvCxnSpPr>
        <p:spPr>
          <a:xfrm flipV="1">
            <a:off x="4572000" y="2104222"/>
            <a:ext cx="99152" cy="9033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065280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0400D05-B6D9-426F-B5A3-9B040A780F7E}"/>
              </a:ext>
            </a:extLst>
          </p:cNvPr>
          <p:cNvSpPr/>
          <p:nvPr/>
        </p:nvSpPr>
        <p:spPr>
          <a:xfrm>
            <a:off x="804231" y="0"/>
            <a:ext cx="4012318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b="1"/>
              <a:t>Program 3</a:t>
            </a:r>
          </a:p>
          <a:p>
            <a:endParaRPr lang="en-IN"/>
          </a:p>
          <a:p>
            <a:r>
              <a:rPr lang="en-IN"/>
              <a:t>import re</a:t>
            </a:r>
          </a:p>
          <a:p>
            <a:r>
              <a:rPr lang="en-IN"/>
              <a:t>dates='''</a:t>
            </a:r>
          </a:p>
          <a:p>
            <a:r>
              <a:rPr lang="en-IN"/>
              <a:t>01.05.2021</a:t>
            </a:r>
          </a:p>
          <a:p>
            <a:r>
              <a:rPr lang="en-IN"/>
              <a:t>2021.04.23</a:t>
            </a:r>
          </a:p>
          <a:p>
            <a:r>
              <a:rPr lang="en-IN"/>
              <a:t>2021.05.21</a:t>
            </a:r>
          </a:p>
          <a:p>
            <a:r>
              <a:rPr lang="en-IN"/>
              <a:t>2021.05.22</a:t>
            </a:r>
          </a:p>
          <a:p>
            <a:r>
              <a:rPr lang="en-IN"/>
              <a:t>2021.05.23</a:t>
            </a:r>
          </a:p>
          <a:p>
            <a:r>
              <a:rPr lang="en-IN"/>
              <a:t>2021.05.26</a:t>
            </a:r>
          </a:p>
          <a:p>
            <a:r>
              <a:rPr lang="en-IN"/>
              <a:t>2021/04/23</a:t>
            </a:r>
          </a:p>
          <a:p>
            <a:r>
              <a:rPr lang="en-IN"/>
              <a:t>2021_04_20</a:t>
            </a:r>
          </a:p>
          <a:p>
            <a:r>
              <a:rPr lang="en-IN"/>
              <a:t>2021_04_09</a:t>
            </a:r>
          </a:p>
          <a:p>
            <a:r>
              <a:rPr lang="en-IN"/>
              <a:t>'''</a:t>
            </a:r>
          </a:p>
          <a:p>
            <a:endParaRPr lang="en-IN"/>
          </a:p>
          <a:p>
            <a:r>
              <a:rPr lang="en-IN" b="1"/>
              <a:t>date = </a:t>
            </a:r>
            <a:r>
              <a:rPr lang="en-IN" b="1" err="1"/>
              <a:t>re.compile</a:t>
            </a:r>
            <a:r>
              <a:rPr lang="en-IN" b="1"/>
              <a:t>(r'(\d\d\d\d)\.(\d\d)\.(\d\d)')</a:t>
            </a:r>
          </a:p>
          <a:p>
            <a:r>
              <a:rPr lang="en-IN" err="1"/>
              <a:t>mo</a:t>
            </a:r>
            <a:r>
              <a:rPr lang="en-IN"/>
              <a:t> = </a:t>
            </a:r>
            <a:r>
              <a:rPr lang="en-IN" err="1"/>
              <a:t>date.finditer</a:t>
            </a:r>
            <a:r>
              <a:rPr lang="en-IN"/>
              <a:t>(dates)</a:t>
            </a:r>
          </a:p>
          <a:p>
            <a:r>
              <a:rPr lang="en-IN"/>
              <a:t>for m in </a:t>
            </a:r>
            <a:r>
              <a:rPr lang="en-IN" err="1"/>
              <a:t>mo</a:t>
            </a:r>
            <a:r>
              <a:rPr lang="en-IN"/>
              <a:t>:</a:t>
            </a:r>
          </a:p>
          <a:p>
            <a:r>
              <a:rPr lang="en-IN"/>
              <a:t>    print(</a:t>
            </a:r>
            <a:r>
              <a:rPr lang="en-IN" err="1"/>
              <a:t>m.group</a:t>
            </a:r>
            <a:r>
              <a:rPr lang="en-IN"/>
              <a:t>(0))</a:t>
            </a:r>
          </a:p>
          <a:p>
            <a:endParaRPr lang="en-IN"/>
          </a:p>
          <a:p>
            <a:br>
              <a:rPr lang="en-IN"/>
            </a:br>
            <a:endParaRPr lang="en-I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8374E6C-6663-4674-BCEA-8C956CC8E2B4}"/>
              </a:ext>
            </a:extLst>
          </p:cNvPr>
          <p:cNvSpPr/>
          <p:nvPr/>
        </p:nvSpPr>
        <p:spPr>
          <a:xfrm>
            <a:off x="5454502" y="3326677"/>
            <a:ext cx="4572000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IN" b="1"/>
              <a:t>OUTPUT:</a:t>
            </a:r>
          </a:p>
          <a:p>
            <a:r>
              <a:rPr lang="en-IN"/>
              <a:t>2021.04.23</a:t>
            </a:r>
          </a:p>
          <a:p>
            <a:r>
              <a:rPr lang="en-IN"/>
              <a:t>2021.05.21</a:t>
            </a:r>
          </a:p>
          <a:p>
            <a:r>
              <a:rPr lang="en-IN"/>
              <a:t>2021.05.22</a:t>
            </a:r>
          </a:p>
          <a:p>
            <a:r>
              <a:rPr lang="en-IN"/>
              <a:t>2021.05.23</a:t>
            </a:r>
          </a:p>
          <a:p>
            <a:r>
              <a:rPr lang="en-IN"/>
              <a:t>2021.05.26</a:t>
            </a:r>
          </a:p>
        </p:txBody>
      </p:sp>
    </p:spTree>
    <p:extLst>
      <p:ext uri="{BB962C8B-B14F-4D97-AF65-F5344CB8AC3E}">
        <p14:creationId xmlns:p14="http://schemas.microsoft.com/office/powerpoint/2010/main" val="405932283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5328C4E-9F9A-4196-88B3-8FFD105CC914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2381693" y="297367"/>
            <a:ext cx="6304983" cy="4661400"/>
          </a:xfrm>
        </p:spPr>
        <p:txBody>
          <a:bodyPr/>
          <a:lstStyle/>
          <a:p>
            <a:r>
              <a:rPr lang="en-US"/>
              <a:t>To display the date </a:t>
            </a:r>
            <a:r>
              <a:rPr lang="en-US" err="1"/>
              <a:t>yyyyddmm</a:t>
            </a:r>
            <a:r>
              <a:rPr lang="en-US"/>
              <a:t> separated by underscore(_) or slash (/)</a:t>
            </a:r>
          </a:p>
          <a:p>
            <a:r>
              <a:rPr lang="en-IN"/>
              <a:t>Regular expression (\d\d\d\d)                    </a:t>
            </a:r>
            <a:r>
              <a:rPr lang="en-IN">
                <a:solidFill>
                  <a:srgbClr val="FF0000"/>
                </a:solidFill>
              </a:rPr>
              <a:t>[ _/]</a:t>
            </a:r>
            <a:r>
              <a:rPr lang="en-IN"/>
              <a:t>(\d\d)</a:t>
            </a:r>
            <a:r>
              <a:rPr lang="en-IN">
                <a:solidFill>
                  <a:srgbClr val="FF0000"/>
                </a:solidFill>
              </a:rPr>
              <a:t>[ _/]</a:t>
            </a:r>
            <a:r>
              <a:rPr lang="en-IN"/>
              <a:t>(\d\d)</a:t>
            </a:r>
          </a:p>
          <a:p>
            <a:r>
              <a:rPr lang="en-IN"/>
              <a:t>Use of set to have occurrence of underscore or slash</a:t>
            </a:r>
            <a:r>
              <a:rPr lang="en-IN">
                <a:solidFill>
                  <a:srgbClr val="FF0000"/>
                </a:solidFill>
              </a:rPr>
              <a:t>[ _/]</a:t>
            </a:r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059660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D793594-BD39-485B-B40E-282C8E020170}"/>
              </a:ext>
            </a:extLst>
          </p:cNvPr>
          <p:cNvSpPr/>
          <p:nvPr/>
        </p:nvSpPr>
        <p:spPr>
          <a:xfrm>
            <a:off x="446183" y="263426"/>
            <a:ext cx="4572000" cy="483209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IN" b="1"/>
              <a:t>Program 4</a:t>
            </a:r>
          </a:p>
          <a:p>
            <a:r>
              <a:rPr lang="en-IN"/>
              <a:t>import re</a:t>
            </a:r>
          </a:p>
          <a:p>
            <a:r>
              <a:rPr lang="en-IN"/>
              <a:t>dates='''</a:t>
            </a:r>
          </a:p>
          <a:p>
            <a:r>
              <a:rPr lang="en-IN"/>
              <a:t>01.05.2021</a:t>
            </a:r>
          </a:p>
          <a:p>
            <a:endParaRPr lang="en-IN"/>
          </a:p>
          <a:p>
            <a:r>
              <a:rPr lang="en-IN"/>
              <a:t>2021.04.23</a:t>
            </a:r>
          </a:p>
          <a:p>
            <a:endParaRPr lang="en-IN"/>
          </a:p>
          <a:p>
            <a:r>
              <a:rPr lang="en-IN"/>
              <a:t>2021.05.21</a:t>
            </a:r>
          </a:p>
          <a:p>
            <a:r>
              <a:rPr lang="en-IN"/>
              <a:t>2021.05.22</a:t>
            </a:r>
          </a:p>
          <a:p>
            <a:r>
              <a:rPr lang="en-IN"/>
              <a:t>2021.05.23</a:t>
            </a:r>
          </a:p>
          <a:p>
            <a:r>
              <a:rPr lang="en-IN"/>
              <a:t>2021.05.26</a:t>
            </a:r>
          </a:p>
          <a:p>
            <a:endParaRPr lang="en-IN"/>
          </a:p>
          <a:p>
            <a:r>
              <a:rPr lang="en-IN"/>
              <a:t>2021/04/23</a:t>
            </a:r>
          </a:p>
          <a:p>
            <a:endParaRPr lang="en-IN"/>
          </a:p>
          <a:p>
            <a:r>
              <a:rPr lang="en-IN"/>
              <a:t>2021_04_20</a:t>
            </a:r>
          </a:p>
          <a:p>
            <a:r>
              <a:rPr lang="en-IN"/>
              <a:t>2021_04_09</a:t>
            </a:r>
          </a:p>
          <a:p>
            <a:r>
              <a:rPr lang="en-IN"/>
              <a:t>'''</a:t>
            </a:r>
          </a:p>
          <a:p>
            <a:endParaRPr lang="en-IN"/>
          </a:p>
          <a:p>
            <a:r>
              <a:rPr lang="en-IN"/>
              <a:t>date = </a:t>
            </a:r>
            <a:r>
              <a:rPr lang="en-IN" err="1"/>
              <a:t>re.compile</a:t>
            </a:r>
            <a:r>
              <a:rPr lang="en-IN"/>
              <a:t>(r'(\d\d\d\d)[_/](\d\d)[_/](\d\d)')</a:t>
            </a:r>
          </a:p>
          <a:p>
            <a:r>
              <a:rPr lang="en-IN" err="1"/>
              <a:t>mo</a:t>
            </a:r>
            <a:r>
              <a:rPr lang="en-IN"/>
              <a:t> = </a:t>
            </a:r>
            <a:r>
              <a:rPr lang="en-IN" err="1"/>
              <a:t>date.finditer</a:t>
            </a:r>
            <a:r>
              <a:rPr lang="en-IN"/>
              <a:t>(dates)</a:t>
            </a:r>
          </a:p>
          <a:p>
            <a:r>
              <a:rPr lang="en-IN"/>
              <a:t>for m in </a:t>
            </a:r>
            <a:r>
              <a:rPr lang="en-IN" err="1"/>
              <a:t>mo</a:t>
            </a:r>
            <a:r>
              <a:rPr lang="en-IN"/>
              <a:t>:</a:t>
            </a:r>
          </a:p>
          <a:p>
            <a:r>
              <a:rPr lang="en-IN"/>
              <a:t>    print(</a:t>
            </a:r>
            <a:r>
              <a:rPr lang="en-IN" err="1"/>
              <a:t>m.group</a:t>
            </a:r>
            <a:r>
              <a:rPr lang="en-IN"/>
              <a:t>(0))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98BDE78-A3D4-4F70-B778-A80AF7D955CC}"/>
              </a:ext>
            </a:extLst>
          </p:cNvPr>
          <p:cNvSpPr/>
          <p:nvPr/>
        </p:nvSpPr>
        <p:spPr>
          <a:xfrm>
            <a:off x="5018182" y="2202418"/>
            <a:ext cx="1839817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b="1"/>
              <a:t>OUTPUT:</a:t>
            </a:r>
          </a:p>
          <a:p>
            <a:endParaRPr lang="en-IN"/>
          </a:p>
          <a:p>
            <a:r>
              <a:rPr lang="en-IN"/>
              <a:t>2021/04/23</a:t>
            </a:r>
          </a:p>
          <a:p>
            <a:r>
              <a:rPr lang="en-IN"/>
              <a:t>2021_04_20</a:t>
            </a:r>
          </a:p>
          <a:p>
            <a:r>
              <a:rPr lang="en-IN"/>
              <a:t>2021_04_09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FBF3586-796C-4C26-A9E4-2BD3A941A2A3}"/>
              </a:ext>
            </a:extLst>
          </p:cNvPr>
          <p:cNvCxnSpPr/>
          <p:nvPr/>
        </p:nvCxnSpPr>
        <p:spPr>
          <a:xfrm>
            <a:off x="4660135" y="77118"/>
            <a:ext cx="0" cy="506638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306878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106B281-CA9C-4F54-A9B9-DA20F89D6DA2}"/>
              </a:ext>
            </a:extLst>
          </p:cNvPr>
          <p:cNvSpPr/>
          <p:nvPr/>
        </p:nvSpPr>
        <p:spPr>
          <a:xfrm>
            <a:off x="374573" y="1019937"/>
            <a:ext cx="8438921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/>
              <a:t>To display the date </a:t>
            </a:r>
            <a:r>
              <a:rPr lang="en-US" err="1"/>
              <a:t>yyyymmdd</a:t>
            </a:r>
            <a:r>
              <a:rPr lang="en-US"/>
              <a:t> separated by underscore(_) or slash (/) of the month April (04) and May(05)</a:t>
            </a:r>
          </a:p>
          <a:p>
            <a:endParaRPr lang="en-US"/>
          </a:p>
          <a:p>
            <a:r>
              <a:rPr lang="en-US"/>
              <a:t>Regular expression </a:t>
            </a:r>
            <a:r>
              <a:rPr lang="en-US" b="1"/>
              <a:t>(\d\d\d\d)[ _/]</a:t>
            </a:r>
            <a:r>
              <a:rPr lang="en-US" b="1">
                <a:solidFill>
                  <a:srgbClr val="FF0000"/>
                </a:solidFill>
              </a:rPr>
              <a:t>(0[4|5])</a:t>
            </a:r>
            <a:r>
              <a:rPr lang="en-US" b="1">
                <a:solidFill>
                  <a:schemeClr val="tx1"/>
                </a:solidFill>
              </a:rPr>
              <a:t>[ </a:t>
            </a:r>
            <a:r>
              <a:rPr lang="en-US" b="1"/>
              <a:t>_/](\d\d)</a:t>
            </a:r>
          </a:p>
          <a:p>
            <a:endParaRPr lang="en-US" b="1"/>
          </a:p>
          <a:p>
            <a:endParaRPr lang="en-US" b="1"/>
          </a:p>
          <a:p>
            <a:endParaRPr lang="en-US" b="1"/>
          </a:p>
          <a:p>
            <a:r>
              <a:rPr lang="en-US" b="1"/>
              <a:t>                                                         (zero common[set either 4 or 5 ])</a:t>
            </a:r>
          </a:p>
          <a:p>
            <a:endParaRPr lang="en-US" b="1"/>
          </a:p>
          <a:p>
            <a:endParaRPr lang="en-US" b="1"/>
          </a:p>
          <a:p>
            <a:endParaRPr lang="en-US" b="1"/>
          </a:p>
          <a:p>
            <a:endParaRPr lang="en-US" b="1"/>
          </a:p>
          <a:p>
            <a:endParaRPr lang="en-US" b="1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B59FC63-1568-43FE-87A7-D277599425DB}"/>
              </a:ext>
            </a:extLst>
          </p:cNvPr>
          <p:cNvCxnSpPr>
            <a:cxnSpLocks/>
          </p:cNvCxnSpPr>
          <p:nvPr/>
        </p:nvCxnSpPr>
        <p:spPr>
          <a:xfrm flipH="1" flipV="1">
            <a:off x="3316077" y="1934063"/>
            <a:ext cx="330506" cy="6376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526539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2453BB2-9249-423C-AFC4-84EC5C6232F7}"/>
              </a:ext>
            </a:extLst>
          </p:cNvPr>
          <p:cNvSpPr/>
          <p:nvPr/>
        </p:nvSpPr>
        <p:spPr>
          <a:xfrm>
            <a:off x="523301" y="263426"/>
            <a:ext cx="4572000" cy="483209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IN" b="1"/>
              <a:t>Program 5</a:t>
            </a:r>
            <a:endParaRPr lang="en-IN"/>
          </a:p>
          <a:p>
            <a:r>
              <a:rPr lang="en-IN"/>
              <a:t>import re</a:t>
            </a:r>
          </a:p>
          <a:p>
            <a:r>
              <a:rPr lang="en-IN"/>
              <a:t>dates='''</a:t>
            </a:r>
          </a:p>
          <a:p>
            <a:r>
              <a:rPr lang="en-IN"/>
              <a:t>01.05.2021</a:t>
            </a:r>
          </a:p>
          <a:p>
            <a:endParaRPr lang="en-IN"/>
          </a:p>
          <a:p>
            <a:r>
              <a:rPr lang="en-IN"/>
              <a:t>2021.04.23</a:t>
            </a:r>
          </a:p>
          <a:p>
            <a:endParaRPr lang="en-IN"/>
          </a:p>
          <a:p>
            <a:r>
              <a:rPr lang="en-IN"/>
              <a:t>2021.05.21</a:t>
            </a:r>
          </a:p>
          <a:p>
            <a:r>
              <a:rPr lang="en-IN"/>
              <a:t>2021.05.22</a:t>
            </a:r>
          </a:p>
          <a:p>
            <a:r>
              <a:rPr lang="en-IN"/>
              <a:t>2021.05.23</a:t>
            </a:r>
          </a:p>
          <a:p>
            <a:r>
              <a:rPr lang="en-IN"/>
              <a:t>2021.05.26</a:t>
            </a:r>
          </a:p>
          <a:p>
            <a:endParaRPr lang="en-IN"/>
          </a:p>
          <a:p>
            <a:r>
              <a:rPr lang="en-IN"/>
              <a:t>2021/04/23</a:t>
            </a:r>
          </a:p>
          <a:p>
            <a:endParaRPr lang="en-IN"/>
          </a:p>
          <a:p>
            <a:r>
              <a:rPr lang="en-IN"/>
              <a:t>2021_05_20</a:t>
            </a:r>
          </a:p>
          <a:p>
            <a:r>
              <a:rPr lang="en-IN"/>
              <a:t>2021_06_09</a:t>
            </a:r>
          </a:p>
          <a:p>
            <a:r>
              <a:rPr lang="en-IN"/>
              <a:t>'''</a:t>
            </a:r>
          </a:p>
          <a:p>
            <a:endParaRPr lang="en-IN"/>
          </a:p>
          <a:p>
            <a:r>
              <a:rPr lang="en-IN"/>
              <a:t>date = </a:t>
            </a:r>
            <a:r>
              <a:rPr lang="en-IN" err="1"/>
              <a:t>re.compile</a:t>
            </a:r>
            <a:r>
              <a:rPr lang="en-IN"/>
              <a:t>(r'(\d\d\d\d)[_/](0[4|5])[_/](\d\d)')</a:t>
            </a:r>
          </a:p>
          <a:p>
            <a:r>
              <a:rPr lang="en-IN" err="1"/>
              <a:t>mo</a:t>
            </a:r>
            <a:r>
              <a:rPr lang="en-IN"/>
              <a:t> = </a:t>
            </a:r>
            <a:r>
              <a:rPr lang="en-IN" err="1"/>
              <a:t>date.finditer</a:t>
            </a:r>
            <a:r>
              <a:rPr lang="en-IN"/>
              <a:t>(dates)</a:t>
            </a:r>
          </a:p>
          <a:p>
            <a:r>
              <a:rPr lang="en-IN"/>
              <a:t>for m in </a:t>
            </a:r>
            <a:r>
              <a:rPr lang="en-IN" err="1"/>
              <a:t>mo</a:t>
            </a:r>
            <a:r>
              <a:rPr lang="en-IN"/>
              <a:t>:</a:t>
            </a:r>
          </a:p>
          <a:p>
            <a:r>
              <a:rPr lang="en-IN"/>
              <a:t>    print(</a:t>
            </a:r>
            <a:r>
              <a:rPr lang="en-IN" err="1"/>
              <a:t>m.group</a:t>
            </a:r>
            <a:r>
              <a:rPr lang="en-IN"/>
              <a:t>(0))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576BE48-5B7A-4407-9BE6-27537993EFF6}"/>
              </a:ext>
            </a:extLst>
          </p:cNvPr>
          <p:cNvSpPr/>
          <p:nvPr/>
        </p:nvSpPr>
        <p:spPr>
          <a:xfrm>
            <a:off x="5095301" y="1803364"/>
            <a:ext cx="4572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IN" b="1"/>
              <a:t>OUTPUT:</a:t>
            </a:r>
          </a:p>
          <a:p>
            <a:endParaRPr lang="en-IN"/>
          </a:p>
          <a:p>
            <a:r>
              <a:rPr lang="en-IN"/>
              <a:t>2021/04/23</a:t>
            </a:r>
          </a:p>
          <a:p>
            <a:r>
              <a:rPr lang="en-IN"/>
              <a:t>2021_05_20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1231F2E-03A3-4BA1-A7E5-B7F6646F3244}"/>
              </a:ext>
            </a:extLst>
          </p:cNvPr>
          <p:cNvCxnSpPr/>
          <p:nvPr/>
        </p:nvCxnSpPr>
        <p:spPr>
          <a:xfrm>
            <a:off x="4522424" y="0"/>
            <a:ext cx="99151" cy="51435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671053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CF07605-1A81-4FD6-8882-F271A1F4A12F}"/>
              </a:ext>
            </a:extLst>
          </p:cNvPr>
          <p:cNvSpPr/>
          <p:nvPr/>
        </p:nvSpPr>
        <p:spPr>
          <a:xfrm>
            <a:off x="74365" y="400534"/>
            <a:ext cx="4572000" cy="440120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/>
              <a:t>Program 6: To display the name with the tag </a:t>
            </a:r>
            <a:r>
              <a:rPr lang="en-US" b="1">
                <a:solidFill>
                  <a:srgbClr val="FF6600"/>
                </a:solidFill>
              </a:rPr>
              <a:t>Mr.</a:t>
            </a:r>
          </a:p>
          <a:p>
            <a:r>
              <a:rPr lang="en-US"/>
              <a:t>import re</a:t>
            </a:r>
          </a:p>
          <a:p>
            <a:r>
              <a:rPr lang="en-US"/>
              <a:t>names='''</a:t>
            </a:r>
          </a:p>
          <a:p>
            <a:r>
              <a:rPr lang="en-US"/>
              <a:t>Mr. </a:t>
            </a:r>
            <a:r>
              <a:rPr lang="en-US" err="1"/>
              <a:t>Rathi</a:t>
            </a:r>
            <a:endParaRPr lang="en-US"/>
          </a:p>
          <a:p>
            <a:r>
              <a:rPr lang="en-US"/>
              <a:t>Mrs. </a:t>
            </a:r>
            <a:r>
              <a:rPr lang="en-US" err="1"/>
              <a:t>Rathi</a:t>
            </a:r>
            <a:endParaRPr lang="en-US"/>
          </a:p>
          <a:p>
            <a:r>
              <a:rPr lang="en-US" err="1"/>
              <a:t>Mr</a:t>
            </a:r>
            <a:r>
              <a:rPr lang="en-US"/>
              <a:t> </a:t>
            </a:r>
            <a:r>
              <a:rPr lang="en-US" err="1"/>
              <a:t>Sukhi</a:t>
            </a:r>
            <a:endParaRPr lang="en-US"/>
          </a:p>
          <a:p>
            <a:r>
              <a:rPr lang="en-US" err="1"/>
              <a:t>Ms</a:t>
            </a:r>
            <a:r>
              <a:rPr lang="en-US"/>
              <a:t> </a:t>
            </a:r>
            <a:r>
              <a:rPr lang="en-US" err="1"/>
              <a:t>Sukhi</a:t>
            </a:r>
            <a:endParaRPr lang="en-US"/>
          </a:p>
          <a:p>
            <a:r>
              <a:rPr lang="en-US"/>
              <a:t>Mr. Lovely</a:t>
            </a:r>
          </a:p>
          <a:p>
            <a:r>
              <a:rPr lang="en-US"/>
              <a:t>'''</a:t>
            </a:r>
          </a:p>
          <a:p>
            <a:endParaRPr lang="en-US"/>
          </a:p>
          <a:p>
            <a:r>
              <a:rPr lang="en-US"/>
              <a:t>nm = </a:t>
            </a:r>
            <a:r>
              <a:rPr lang="en-US" err="1"/>
              <a:t>re.compile</a:t>
            </a:r>
            <a:r>
              <a:rPr lang="en-US"/>
              <a:t>(</a:t>
            </a:r>
            <a:r>
              <a:rPr lang="en-US" err="1"/>
              <a:t>r'Mr</a:t>
            </a:r>
            <a:r>
              <a:rPr lang="en-US"/>
              <a:t>\.\s\w+')</a:t>
            </a:r>
          </a:p>
          <a:p>
            <a:r>
              <a:rPr lang="en-US"/>
              <a:t>matches = </a:t>
            </a:r>
            <a:r>
              <a:rPr lang="en-US" err="1"/>
              <a:t>nm.finditer</a:t>
            </a:r>
            <a:r>
              <a:rPr lang="en-US"/>
              <a:t>(names)</a:t>
            </a:r>
          </a:p>
          <a:p>
            <a:r>
              <a:rPr lang="en-US"/>
              <a:t>for m in matches:</a:t>
            </a:r>
          </a:p>
          <a:p>
            <a:r>
              <a:rPr lang="en-US"/>
              <a:t>    print(</a:t>
            </a:r>
            <a:r>
              <a:rPr lang="en-US" err="1"/>
              <a:t>m.group</a:t>
            </a:r>
            <a:r>
              <a:rPr lang="en-US"/>
              <a:t>(0))</a:t>
            </a:r>
          </a:p>
          <a:p>
            <a:endParaRPr lang="en-US"/>
          </a:p>
          <a:p>
            <a:endParaRPr lang="en-US"/>
          </a:p>
          <a:p>
            <a:r>
              <a:rPr lang="en-IN" b="1"/>
              <a:t>OUTPUT:</a:t>
            </a:r>
          </a:p>
          <a:p>
            <a:r>
              <a:rPr lang="en-IN"/>
              <a:t>Mr. </a:t>
            </a:r>
            <a:r>
              <a:rPr lang="en-IN" err="1"/>
              <a:t>Rathi</a:t>
            </a:r>
            <a:endParaRPr lang="en-IN"/>
          </a:p>
          <a:p>
            <a:r>
              <a:rPr lang="en-IN"/>
              <a:t>Mr. Lovely</a:t>
            </a:r>
            <a:endParaRPr lang="en-US"/>
          </a:p>
          <a:p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C02BA2A-DB90-415C-BADD-7862C21950B0}"/>
              </a:ext>
            </a:extLst>
          </p:cNvPr>
          <p:cNvCxnSpPr/>
          <p:nvPr/>
        </p:nvCxnSpPr>
        <p:spPr>
          <a:xfrm>
            <a:off x="4759287" y="0"/>
            <a:ext cx="0" cy="51435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AF323A97-9306-463B-A1B7-3DF4F4B0ADF7}"/>
              </a:ext>
            </a:extLst>
          </p:cNvPr>
          <p:cNvSpPr/>
          <p:nvPr/>
        </p:nvSpPr>
        <p:spPr>
          <a:xfrm>
            <a:off x="4872210" y="737524"/>
            <a:ext cx="3988106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/>
              <a:t>Regex </a:t>
            </a:r>
            <a:r>
              <a:rPr lang="en-IN" b="1"/>
              <a:t>: Mr\.\s\w+</a:t>
            </a:r>
          </a:p>
          <a:p>
            <a:endParaRPr lang="en-IN"/>
          </a:p>
          <a:p>
            <a:r>
              <a:rPr lang="en-IN"/>
              <a:t>Mr followed by dot</a:t>
            </a:r>
            <a:r>
              <a:rPr lang="en-IN">
                <a:solidFill>
                  <a:srgbClr val="FF6600"/>
                </a:solidFill>
              </a:rPr>
              <a:t>(\.)</a:t>
            </a:r>
            <a:r>
              <a:rPr lang="en-IN"/>
              <a:t> followed by space</a:t>
            </a:r>
            <a:r>
              <a:rPr lang="en-IN">
                <a:solidFill>
                  <a:srgbClr val="FF6600"/>
                </a:solidFill>
              </a:rPr>
              <a:t>(\s) </a:t>
            </a:r>
            <a:r>
              <a:rPr lang="en-IN"/>
              <a:t>followed by one or more </a:t>
            </a:r>
            <a:r>
              <a:rPr lang="en-IN" err="1"/>
              <a:t>occurences</a:t>
            </a:r>
            <a:r>
              <a:rPr lang="en-IN"/>
              <a:t> of   characters </a:t>
            </a:r>
            <a:r>
              <a:rPr lang="en-IN">
                <a:solidFill>
                  <a:srgbClr val="FF6600"/>
                </a:solidFill>
              </a:rPr>
              <a:t>(\w+)</a:t>
            </a:r>
          </a:p>
          <a:p>
            <a:br>
              <a:rPr lang="en-IN">
                <a:solidFill>
                  <a:srgbClr val="FF6600"/>
                </a:solidFill>
              </a:rPr>
            </a:br>
            <a:r>
              <a:rPr lang="en-IN">
                <a:solidFill>
                  <a:srgbClr val="FF6600"/>
                </a:solidFill>
              </a:rPr>
              <a:t>+ </a:t>
            </a:r>
            <a:r>
              <a:rPr lang="en-IN">
                <a:solidFill>
                  <a:schemeClr val="tx1"/>
                </a:solidFill>
              </a:rPr>
              <a:t>indicates 1 or more </a:t>
            </a:r>
          </a:p>
          <a:p>
            <a:endParaRPr lang="en-IN"/>
          </a:p>
          <a:p>
            <a:endParaRPr lang="en-IN"/>
          </a:p>
          <a:p>
            <a:endParaRPr lang="en-IN"/>
          </a:p>
          <a:p>
            <a:endParaRPr lang="en-IN"/>
          </a:p>
          <a:p>
            <a:endParaRPr lang="en-IN"/>
          </a:p>
          <a:p>
            <a:endParaRPr lang="en-IN"/>
          </a:p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0102155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6C330B9-6A0D-4E8E-B333-812FC92760B3}"/>
              </a:ext>
            </a:extLst>
          </p:cNvPr>
          <p:cNvSpPr/>
          <p:nvPr/>
        </p:nvSpPr>
        <p:spPr>
          <a:xfrm>
            <a:off x="438712" y="302623"/>
            <a:ext cx="7812922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/>
              <a:t>Program 7: To display the name with the tag </a:t>
            </a:r>
            <a:r>
              <a:rPr lang="en-US" b="1" err="1">
                <a:solidFill>
                  <a:srgbClr val="FF6600"/>
                </a:solidFill>
              </a:rPr>
              <a:t>Mr</a:t>
            </a:r>
            <a:r>
              <a:rPr lang="en-US" b="1"/>
              <a:t> </a:t>
            </a:r>
          </a:p>
          <a:p>
            <a:endParaRPr lang="en-US" b="1"/>
          </a:p>
          <a:p>
            <a:endParaRPr lang="en-US" b="1"/>
          </a:p>
          <a:p>
            <a:r>
              <a:rPr lang="en-US" b="1"/>
              <a:t>Regex: </a:t>
            </a:r>
            <a:r>
              <a:rPr lang="en-US" b="1" err="1"/>
              <a:t>Mr</a:t>
            </a:r>
            <a:r>
              <a:rPr lang="en-US" b="1"/>
              <a:t>\.?\s\w+</a:t>
            </a:r>
          </a:p>
          <a:p>
            <a:r>
              <a:rPr lang="en-US" b="1"/>
              <a:t>Here the </a:t>
            </a:r>
            <a:r>
              <a:rPr lang="en-US" b="1">
                <a:solidFill>
                  <a:srgbClr val="FF6600"/>
                </a:solidFill>
              </a:rPr>
              <a:t>dot is made optiona</a:t>
            </a:r>
            <a:r>
              <a:rPr lang="en-US" b="1"/>
              <a:t>l as it is followed by </a:t>
            </a:r>
            <a:r>
              <a:rPr lang="en-US" b="1">
                <a:solidFill>
                  <a:srgbClr val="FF6600"/>
                </a:solidFill>
              </a:rPr>
              <a:t>? (zero or more occurrence )</a:t>
            </a:r>
          </a:p>
          <a:p>
            <a:endParaRPr lang="en-US" b="1"/>
          </a:p>
          <a:p>
            <a:endParaRPr lang="en-US" b="1"/>
          </a:p>
          <a:p>
            <a:r>
              <a:rPr lang="en-US" b="1"/>
              <a:t> 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14922D4-2B6E-4FE1-829D-FF2265DF214C}"/>
              </a:ext>
            </a:extLst>
          </p:cNvPr>
          <p:cNvSpPr/>
          <p:nvPr/>
        </p:nvSpPr>
        <p:spPr>
          <a:xfrm>
            <a:off x="438712" y="1934326"/>
            <a:ext cx="4572000" cy="332398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/>
              <a:t>import re</a:t>
            </a:r>
          </a:p>
          <a:p>
            <a:r>
              <a:rPr lang="en-US"/>
              <a:t>names='''</a:t>
            </a:r>
          </a:p>
          <a:p>
            <a:r>
              <a:rPr lang="en-US"/>
              <a:t>Mr. </a:t>
            </a:r>
            <a:r>
              <a:rPr lang="en-US" err="1"/>
              <a:t>Rathi</a:t>
            </a:r>
            <a:endParaRPr lang="en-US"/>
          </a:p>
          <a:p>
            <a:r>
              <a:rPr lang="en-US"/>
              <a:t>Mrs. </a:t>
            </a:r>
            <a:r>
              <a:rPr lang="en-US" err="1"/>
              <a:t>Rathi</a:t>
            </a:r>
            <a:endParaRPr lang="en-US"/>
          </a:p>
          <a:p>
            <a:r>
              <a:rPr lang="en-US" err="1"/>
              <a:t>Mr</a:t>
            </a:r>
            <a:r>
              <a:rPr lang="en-US"/>
              <a:t> </a:t>
            </a:r>
            <a:r>
              <a:rPr lang="en-US" err="1"/>
              <a:t>Sukhi</a:t>
            </a:r>
            <a:endParaRPr lang="en-US"/>
          </a:p>
          <a:p>
            <a:r>
              <a:rPr lang="en-US" err="1"/>
              <a:t>Ms</a:t>
            </a:r>
            <a:r>
              <a:rPr lang="en-US"/>
              <a:t> </a:t>
            </a:r>
            <a:r>
              <a:rPr lang="en-US" err="1"/>
              <a:t>Sukhi</a:t>
            </a:r>
            <a:endParaRPr lang="en-US"/>
          </a:p>
          <a:p>
            <a:r>
              <a:rPr lang="en-US"/>
              <a:t>Mr. Lovely</a:t>
            </a:r>
          </a:p>
          <a:p>
            <a:r>
              <a:rPr lang="en-US"/>
              <a:t>'''</a:t>
            </a:r>
          </a:p>
          <a:p>
            <a:endParaRPr lang="en-US"/>
          </a:p>
          <a:p>
            <a:r>
              <a:rPr lang="en-US"/>
              <a:t>nm = </a:t>
            </a:r>
            <a:r>
              <a:rPr lang="en-US" err="1"/>
              <a:t>re.compile</a:t>
            </a:r>
            <a:r>
              <a:rPr lang="en-US"/>
              <a:t>(</a:t>
            </a:r>
            <a:r>
              <a:rPr lang="en-US" err="1"/>
              <a:t>r'Mr</a:t>
            </a:r>
            <a:r>
              <a:rPr lang="en-US"/>
              <a:t>\.?\s\w+')</a:t>
            </a:r>
          </a:p>
          <a:p>
            <a:r>
              <a:rPr lang="en-US"/>
              <a:t>matches = </a:t>
            </a:r>
            <a:r>
              <a:rPr lang="en-US" err="1"/>
              <a:t>nm.finditer</a:t>
            </a:r>
            <a:r>
              <a:rPr lang="en-US"/>
              <a:t>(names)</a:t>
            </a:r>
          </a:p>
          <a:p>
            <a:r>
              <a:rPr lang="en-US"/>
              <a:t>for m in matches:</a:t>
            </a:r>
          </a:p>
          <a:p>
            <a:r>
              <a:rPr lang="en-US"/>
              <a:t>    print(</a:t>
            </a:r>
            <a:r>
              <a:rPr lang="en-US" err="1"/>
              <a:t>m.group</a:t>
            </a:r>
            <a:r>
              <a:rPr lang="en-US"/>
              <a:t>(0))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7580D28-E684-41FE-8C60-9CAC37322FFC}"/>
              </a:ext>
            </a:extLst>
          </p:cNvPr>
          <p:cNvSpPr/>
          <p:nvPr/>
        </p:nvSpPr>
        <p:spPr>
          <a:xfrm>
            <a:off x="5425808" y="3821897"/>
            <a:ext cx="4572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/>
              <a:t>OUTPUT:</a:t>
            </a:r>
          </a:p>
          <a:p>
            <a:r>
              <a:rPr lang="en-US"/>
              <a:t>Mr. </a:t>
            </a:r>
            <a:r>
              <a:rPr lang="en-US" err="1"/>
              <a:t>Rathi</a:t>
            </a:r>
            <a:endParaRPr lang="en-US"/>
          </a:p>
          <a:p>
            <a:r>
              <a:rPr lang="en-US" err="1"/>
              <a:t>Mr</a:t>
            </a:r>
            <a:r>
              <a:rPr lang="en-US"/>
              <a:t> </a:t>
            </a:r>
            <a:r>
              <a:rPr lang="en-US" err="1"/>
              <a:t>Sukhi</a:t>
            </a:r>
            <a:endParaRPr lang="en-US"/>
          </a:p>
          <a:p>
            <a:r>
              <a:rPr lang="en-US"/>
              <a:t>Mr. Lovely</a:t>
            </a:r>
            <a:endParaRPr lang="en-IN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44D73AD-EA73-4531-A6A3-F5C637B46253}"/>
              </a:ext>
            </a:extLst>
          </p:cNvPr>
          <p:cNvCxnSpPr/>
          <p:nvPr/>
        </p:nvCxnSpPr>
        <p:spPr>
          <a:xfrm>
            <a:off x="4345173" y="1934326"/>
            <a:ext cx="0" cy="311139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843457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64944BE-76B5-41A8-AE20-519ADD2274B6}"/>
              </a:ext>
            </a:extLst>
          </p:cNvPr>
          <p:cNvSpPr/>
          <p:nvPr/>
        </p:nvSpPr>
        <p:spPr>
          <a:xfrm>
            <a:off x="668203" y="461471"/>
            <a:ext cx="62547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/>
              <a:t>Program 8: To check  the valid email id out of the given email </a:t>
            </a:r>
            <a:r>
              <a:rPr lang="en-US" b="1" err="1"/>
              <a:t>addreses</a:t>
            </a:r>
            <a:r>
              <a:rPr lang="en-US" b="1"/>
              <a:t>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BC76222-4AC2-44FE-AC3E-C64280B95F37}"/>
              </a:ext>
            </a:extLst>
          </p:cNvPr>
          <p:cNvSpPr/>
          <p:nvPr/>
        </p:nvSpPr>
        <p:spPr>
          <a:xfrm>
            <a:off x="1052623" y="769248"/>
            <a:ext cx="7081283" cy="50475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/>
              <a:t>Regex for email id:</a:t>
            </a:r>
          </a:p>
          <a:p>
            <a:endParaRPr lang="en-US"/>
          </a:p>
          <a:p>
            <a:r>
              <a:rPr lang="en-US" sz="2800">
                <a:solidFill>
                  <a:srgbClr val="FF0000"/>
                </a:solidFill>
              </a:rPr>
              <a:t>[a-zA-Z0-9]</a:t>
            </a:r>
            <a:r>
              <a:rPr lang="en-US" sz="2800"/>
              <a:t>+</a:t>
            </a:r>
            <a:r>
              <a:rPr lang="en-US" sz="2800">
                <a:solidFill>
                  <a:schemeClr val="tx1">
                    <a:lumMod val="60000"/>
                    <a:lumOff val="40000"/>
                  </a:schemeClr>
                </a:solidFill>
              </a:rPr>
              <a:t>@</a:t>
            </a:r>
            <a:r>
              <a:rPr lang="en-US" sz="2800">
                <a:solidFill>
                  <a:srgbClr val="FF0066"/>
                </a:solidFill>
              </a:rPr>
              <a:t>[a-z]</a:t>
            </a:r>
            <a:r>
              <a:rPr lang="en-US" sz="2800"/>
              <a:t>+</a:t>
            </a:r>
            <a:r>
              <a:rPr lang="en-US" sz="2800">
                <a:solidFill>
                  <a:srgbClr val="00B050"/>
                </a:solidFill>
              </a:rPr>
              <a:t>\.</a:t>
            </a:r>
            <a:r>
              <a:rPr lang="en-US" sz="2800">
                <a:solidFill>
                  <a:srgbClr val="0070C0"/>
                </a:solidFill>
              </a:rPr>
              <a:t>[a-z]</a:t>
            </a:r>
            <a:r>
              <a:rPr lang="en-US" sz="2800"/>
              <a:t>+</a:t>
            </a:r>
          </a:p>
          <a:p>
            <a:endParaRPr lang="en-US"/>
          </a:p>
          <a:p>
            <a:endParaRPr lang="en-US"/>
          </a:p>
          <a:p>
            <a:r>
              <a:rPr lang="en-US"/>
              <a:t>	  one or more </a:t>
            </a:r>
            <a:r>
              <a:rPr lang="en-US" err="1"/>
              <a:t>occurences</a:t>
            </a:r>
            <a:r>
              <a:rPr lang="en-US"/>
              <a:t> </a:t>
            </a:r>
          </a:p>
          <a:p>
            <a:endParaRPr lang="en-US"/>
          </a:p>
          <a:p>
            <a:r>
              <a:rPr lang="en-US"/>
              <a:t>A set denoting  </a:t>
            </a:r>
            <a:r>
              <a:rPr lang="en-US" err="1"/>
              <a:t>useraddress</a:t>
            </a:r>
            <a:endParaRPr lang="en-US"/>
          </a:p>
          <a:p>
            <a:r>
              <a:rPr lang="en-US"/>
              <a:t>Lowercase uppercase alphanumeric characters		domain name</a:t>
            </a:r>
          </a:p>
          <a:p>
            <a:r>
              <a:rPr lang="en-US"/>
              <a:t>						</a:t>
            </a:r>
            <a:r>
              <a:rPr lang="en-US" err="1"/>
              <a:t>eg</a:t>
            </a:r>
            <a:r>
              <a:rPr lang="en-US"/>
              <a:t> com 	</a:t>
            </a:r>
          </a:p>
          <a:p>
            <a:r>
              <a:rPr lang="en-US"/>
              <a:t>Which may also include dot(.)				    	</a:t>
            </a:r>
          </a:p>
          <a:p>
            <a:r>
              <a:rPr lang="en-US"/>
              <a:t>  </a:t>
            </a:r>
            <a:r>
              <a:rPr lang="en-US" err="1"/>
              <a:t>eg.</a:t>
            </a:r>
            <a:r>
              <a:rPr lang="en-US"/>
              <a:t> </a:t>
            </a:r>
            <a:r>
              <a:rPr lang="en-US" err="1"/>
              <a:t>pritibokariya</a:t>
            </a:r>
            <a:endParaRPr lang="en-US"/>
          </a:p>
          <a:p>
            <a:r>
              <a:rPr lang="en-US"/>
              <a:t>        </a:t>
            </a:r>
            <a:r>
              <a:rPr lang="en-US" err="1"/>
              <a:t>priti.bokariya</a:t>
            </a:r>
            <a:endParaRPr lang="en-US"/>
          </a:p>
          <a:p>
            <a:r>
              <a:rPr lang="en-US"/>
              <a:t>					domain name</a:t>
            </a:r>
          </a:p>
          <a:p>
            <a:r>
              <a:rPr lang="en-US"/>
              <a:t>					</a:t>
            </a:r>
            <a:r>
              <a:rPr lang="en-US" err="1"/>
              <a:t>gmail</a:t>
            </a:r>
            <a:endParaRPr lang="en-US"/>
          </a:p>
          <a:p>
            <a:r>
              <a:rPr lang="en-US"/>
              <a:t>					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EF4C5F1-0637-4336-B975-48EB19920B66}"/>
              </a:ext>
            </a:extLst>
          </p:cNvPr>
          <p:cNvCxnSpPr/>
          <p:nvPr/>
        </p:nvCxnSpPr>
        <p:spPr>
          <a:xfrm flipV="1">
            <a:off x="1998921" y="1669312"/>
            <a:ext cx="0" cy="9024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9A54754-0B1B-4988-9C64-04E8AB445BD9}"/>
              </a:ext>
            </a:extLst>
          </p:cNvPr>
          <p:cNvCxnSpPr>
            <a:cxnSpLocks/>
          </p:cNvCxnSpPr>
          <p:nvPr/>
        </p:nvCxnSpPr>
        <p:spPr>
          <a:xfrm flipV="1">
            <a:off x="2982432" y="1669313"/>
            <a:ext cx="0" cy="4512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05F87DB-7A35-4E90-816D-CD8D6339394A}"/>
              </a:ext>
            </a:extLst>
          </p:cNvPr>
          <p:cNvCxnSpPr>
            <a:cxnSpLocks/>
          </p:cNvCxnSpPr>
          <p:nvPr/>
        </p:nvCxnSpPr>
        <p:spPr>
          <a:xfrm flipH="1" flipV="1">
            <a:off x="3948987" y="1742411"/>
            <a:ext cx="2555481" cy="16586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A776D21-1213-4AC0-9B6B-5C2C3B654041}"/>
              </a:ext>
            </a:extLst>
          </p:cNvPr>
          <p:cNvCxnSpPr>
            <a:cxnSpLocks/>
          </p:cNvCxnSpPr>
          <p:nvPr/>
        </p:nvCxnSpPr>
        <p:spPr>
          <a:xfrm flipH="1" flipV="1">
            <a:off x="5079705" y="1609789"/>
            <a:ext cx="1843224" cy="11714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649504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E170987-23F9-40F9-8D0B-62A5DC6A2B82}"/>
              </a:ext>
            </a:extLst>
          </p:cNvPr>
          <p:cNvSpPr/>
          <p:nvPr/>
        </p:nvSpPr>
        <p:spPr>
          <a:xfrm>
            <a:off x="276447" y="414670"/>
            <a:ext cx="6581553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/>
              <a:t>import re</a:t>
            </a:r>
          </a:p>
          <a:p>
            <a:r>
              <a:rPr lang="en-US"/>
              <a:t>email='''</a:t>
            </a:r>
          </a:p>
          <a:p>
            <a:r>
              <a:rPr lang="en-US"/>
              <a:t>Mr. </a:t>
            </a:r>
            <a:r>
              <a:rPr lang="en-US" err="1"/>
              <a:t>Rathi</a:t>
            </a:r>
            <a:endParaRPr lang="en-US"/>
          </a:p>
          <a:p>
            <a:r>
              <a:rPr lang="en-US"/>
              <a:t>Mrs. </a:t>
            </a:r>
            <a:r>
              <a:rPr lang="en-US" err="1"/>
              <a:t>Rathi</a:t>
            </a:r>
            <a:endParaRPr lang="en-US"/>
          </a:p>
          <a:p>
            <a:r>
              <a:rPr lang="en-US" err="1"/>
              <a:t>Mr</a:t>
            </a:r>
            <a:r>
              <a:rPr lang="en-US"/>
              <a:t> </a:t>
            </a:r>
            <a:r>
              <a:rPr lang="en-US" err="1"/>
              <a:t>Sukhi</a:t>
            </a:r>
            <a:endParaRPr lang="en-US"/>
          </a:p>
          <a:p>
            <a:r>
              <a:rPr lang="en-US" err="1"/>
              <a:t>Ms</a:t>
            </a:r>
            <a:r>
              <a:rPr lang="en-US"/>
              <a:t> </a:t>
            </a:r>
            <a:r>
              <a:rPr lang="en-US" err="1"/>
              <a:t>Sukhi</a:t>
            </a:r>
            <a:endParaRPr lang="en-US"/>
          </a:p>
          <a:p>
            <a:r>
              <a:rPr lang="en-US"/>
              <a:t>Mr. Lovely</a:t>
            </a:r>
          </a:p>
          <a:p>
            <a:r>
              <a:rPr lang="en-US"/>
              <a:t>pythonengineer@gmail.com</a:t>
            </a:r>
          </a:p>
          <a:p>
            <a:r>
              <a:rPr lang="en-US"/>
              <a:t>priti.bokariya@yahoo.com</a:t>
            </a:r>
          </a:p>
          <a:p>
            <a:r>
              <a:rPr lang="en-US"/>
              <a:t>pritibokariya22@rediffmail.com</a:t>
            </a:r>
          </a:p>
          <a:p>
            <a:r>
              <a:rPr lang="en-US"/>
              <a:t>'''</a:t>
            </a:r>
          </a:p>
          <a:p>
            <a:r>
              <a:rPr lang="en-US"/>
              <a:t>nm = </a:t>
            </a:r>
            <a:r>
              <a:rPr lang="en-US" err="1"/>
              <a:t>re.compile</a:t>
            </a:r>
            <a:r>
              <a:rPr lang="en-US"/>
              <a:t>(</a:t>
            </a:r>
            <a:r>
              <a:rPr lang="en-US" b="1"/>
              <a:t>r'[a-zA-Z0-9._]+@[a-z]+\.[a-z]+')</a:t>
            </a:r>
          </a:p>
          <a:p>
            <a:r>
              <a:rPr lang="en-US"/>
              <a:t>matches = </a:t>
            </a:r>
            <a:r>
              <a:rPr lang="en-US" err="1"/>
              <a:t>nm.finditer</a:t>
            </a:r>
            <a:r>
              <a:rPr lang="en-US"/>
              <a:t>(email)</a:t>
            </a:r>
          </a:p>
          <a:p>
            <a:r>
              <a:rPr lang="en-US"/>
              <a:t>for m in matches:</a:t>
            </a:r>
          </a:p>
          <a:p>
            <a:r>
              <a:rPr lang="en-US"/>
              <a:t>    print(</a:t>
            </a:r>
            <a:r>
              <a:rPr lang="en-US" err="1"/>
              <a:t>m.group</a:t>
            </a:r>
            <a:r>
              <a:rPr lang="en-US"/>
              <a:t>(0))</a:t>
            </a:r>
            <a:endParaRPr lang="en-I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AD46ABB-FB0F-4F10-9405-350BDDD8203A}"/>
              </a:ext>
            </a:extLst>
          </p:cNvPr>
          <p:cNvSpPr/>
          <p:nvPr/>
        </p:nvSpPr>
        <p:spPr>
          <a:xfrm>
            <a:off x="5337545" y="3215436"/>
            <a:ext cx="4572000" cy="116955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IN" b="1">
                <a:highlight>
                  <a:srgbClr val="FFFF00"/>
                </a:highlight>
              </a:rPr>
              <a:t>OUTPUT:</a:t>
            </a:r>
          </a:p>
          <a:p>
            <a:endParaRPr lang="en-IN"/>
          </a:p>
          <a:p>
            <a:r>
              <a:rPr lang="en-IN"/>
              <a:t>pythonengineer@gmail.com</a:t>
            </a:r>
          </a:p>
          <a:p>
            <a:r>
              <a:rPr lang="en-IN"/>
              <a:t>priti.bokariya@yahoo.com</a:t>
            </a:r>
          </a:p>
          <a:p>
            <a:r>
              <a:rPr lang="en-IN"/>
              <a:t>pritibokariya22@rediffmail.com</a:t>
            </a:r>
          </a:p>
        </p:txBody>
      </p:sp>
    </p:spTree>
    <p:extLst>
      <p:ext uri="{BB962C8B-B14F-4D97-AF65-F5344CB8AC3E}">
        <p14:creationId xmlns:p14="http://schemas.microsoft.com/office/powerpoint/2010/main" val="6243996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E498187-C5A3-4C8E-9321-D0B245A21E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9140" y="152471"/>
            <a:ext cx="1152128" cy="576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70;p14">
            <a:extLst>
              <a:ext uri="{FF2B5EF4-FFF2-40B4-BE49-F238E27FC236}">
                <a16:creationId xmlns:a16="http://schemas.microsoft.com/office/drawing/2014/main" id="{F592FAA7-E666-47F8-8B11-C42B7B89B7D9}"/>
              </a:ext>
            </a:extLst>
          </p:cNvPr>
          <p:cNvSpPr txBox="1">
            <a:spLocks/>
          </p:cNvSpPr>
          <p:nvPr/>
        </p:nvSpPr>
        <p:spPr>
          <a:xfrm>
            <a:off x="1529394" y="-35495"/>
            <a:ext cx="5389295" cy="1671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600" b="1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Meta Characters</a:t>
            </a:r>
            <a:endParaRPr lang="en-IN" sz="2600" b="1">
              <a:solidFill>
                <a:srgbClr val="0070C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6918CC06-DDBC-4162-81A9-BC3784D6FB15}"/>
              </a:ext>
            </a:extLst>
          </p:cNvPr>
          <p:cNvSpPr txBox="1">
            <a:spLocks/>
          </p:cNvSpPr>
          <p:nvPr/>
        </p:nvSpPr>
        <p:spPr>
          <a:xfrm>
            <a:off x="1001995" y="1117928"/>
            <a:ext cx="7849273" cy="8199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 panose="020B0604020202020204" pitchFamily="34" charset="0"/>
              </a:defRPr>
            </a:lvl1pPr>
            <a:lvl2pPr lvl="1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 panose="020B0604020202020204" pitchFamily="34" charset="0"/>
              </a:defRPr>
            </a:lvl2pPr>
            <a:lvl3pPr lvl="2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 panose="020B0604020202020204" pitchFamily="34" charset="0"/>
              </a:defRPr>
            </a:lvl3pPr>
            <a:lvl4pPr lvl="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 panose="020B0604020202020204" pitchFamily="34" charset="0"/>
              </a:defRPr>
            </a:lvl4pPr>
            <a:lvl5pPr lvl="4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 panose="020B0604020202020204" pitchFamily="34" charset="0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01600" algn="just"/>
            <a:r>
              <a:rPr lang="en-US" sz="1800" kern="0">
                <a:solidFill>
                  <a:srgbClr val="C00000"/>
                </a:solidFill>
              </a:rPr>
              <a:t>We can also specify a range of characters using - inside square brackets.</a:t>
            </a:r>
          </a:p>
          <a:p>
            <a:pPr marL="101600" algn="just"/>
            <a:endParaRPr lang="en-US" sz="1800" kern="0"/>
          </a:p>
          <a:p>
            <a:pPr marL="101600" algn="just"/>
            <a:r>
              <a:rPr lang="en-US" sz="1800" kern="0">
                <a:solidFill>
                  <a:srgbClr val="FF0066"/>
                </a:solidFill>
              </a:rPr>
              <a:t>[a-e] is the same as [</a:t>
            </a:r>
            <a:r>
              <a:rPr lang="en-US" sz="1800" kern="0" err="1">
                <a:solidFill>
                  <a:srgbClr val="FF0066"/>
                </a:solidFill>
              </a:rPr>
              <a:t>abcde</a:t>
            </a:r>
            <a:r>
              <a:rPr lang="en-US" sz="1800" kern="0">
                <a:solidFill>
                  <a:srgbClr val="FF0066"/>
                </a:solidFill>
              </a:rPr>
              <a:t>].</a:t>
            </a:r>
          </a:p>
          <a:p>
            <a:pPr marL="101600" algn="just"/>
            <a:r>
              <a:rPr lang="en-US" sz="1800" kern="0">
                <a:solidFill>
                  <a:srgbClr val="FF0066"/>
                </a:solidFill>
              </a:rPr>
              <a:t>[1-4] is the same as [1234].</a:t>
            </a:r>
          </a:p>
          <a:p>
            <a:pPr marL="101600" algn="just"/>
            <a:r>
              <a:rPr lang="en-US" sz="1800" kern="0">
                <a:solidFill>
                  <a:srgbClr val="FF0066"/>
                </a:solidFill>
              </a:rPr>
              <a:t>[0-39] is the same as [01239].</a:t>
            </a:r>
          </a:p>
          <a:p>
            <a:pPr marL="101600" algn="just"/>
            <a:endParaRPr lang="en-US" sz="1800" kern="0"/>
          </a:p>
          <a:p>
            <a:pPr marL="101600" algn="just"/>
            <a:r>
              <a:rPr lang="en-US" sz="1800" b="1" kern="0">
                <a:solidFill>
                  <a:srgbClr val="00B050"/>
                </a:solidFill>
              </a:rPr>
              <a:t>We can complement (invert) the character set by using caret ^ symbol at the start of a square-bracket.</a:t>
            </a:r>
          </a:p>
          <a:p>
            <a:pPr marL="101600" algn="just"/>
            <a:endParaRPr lang="en-US" sz="1800" kern="0"/>
          </a:p>
          <a:p>
            <a:pPr marL="101600" algn="just"/>
            <a:r>
              <a:rPr lang="en-US" sz="1800" kern="0">
                <a:solidFill>
                  <a:srgbClr val="7030A0"/>
                </a:solidFill>
              </a:rPr>
              <a:t>[^</a:t>
            </a:r>
            <a:r>
              <a:rPr lang="en-US" sz="1800" kern="0" err="1">
                <a:solidFill>
                  <a:srgbClr val="7030A0"/>
                </a:solidFill>
              </a:rPr>
              <a:t>abc</a:t>
            </a:r>
            <a:r>
              <a:rPr lang="en-US" sz="1800" kern="0">
                <a:solidFill>
                  <a:srgbClr val="7030A0"/>
                </a:solidFill>
              </a:rPr>
              <a:t>] means any character except a or b or c.</a:t>
            </a:r>
          </a:p>
          <a:p>
            <a:pPr marL="101600" algn="just"/>
            <a:r>
              <a:rPr lang="en-US" sz="1800" kern="0">
                <a:solidFill>
                  <a:srgbClr val="7030A0"/>
                </a:solidFill>
              </a:rPr>
              <a:t>[^0-9] means any non-digit character.</a:t>
            </a:r>
            <a:endParaRPr lang="en-IN" sz="1800" kern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838914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2A0F684-B14B-40D1-A521-2516AD1B101A}"/>
              </a:ext>
            </a:extLst>
          </p:cNvPr>
          <p:cNvSpPr/>
          <p:nvPr/>
        </p:nvSpPr>
        <p:spPr>
          <a:xfrm>
            <a:off x="0" y="240692"/>
            <a:ext cx="8729330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b="1"/>
              <a:t>Grouping the email address using </a:t>
            </a:r>
            <a:r>
              <a:rPr lang="en-IN" b="1" err="1"/>
              <a:t>paranthesis</a:t>
            </a:r>
            <a:endParaRPr lang="en-IN" b="1"/>
          </a:p>
          <a:p>
            <a:endParaRPr lang="en-IN"/>
          </a:p>
          <a:p>
            <a:r>
              <a:rPr lang="en-IN"/>
              <a:t>import re</a:t>
            </a:r>
          </a:p>
          <a:p>
            <a:r>
              <a:rPr lang="en-IN"/>
              <a:t>email='''</a:t>
            </a:r>
          </a:p>
          <a:p>
            <a:r>
              <a:rPr lang="en-IN"/>
              <a:t>pythonengineer@gmail.com</a:t>
            </a:r>
          </a:p>
          <a:p>
            <a:r>
              <a:rPr lang="en-IN"/>
              <a:t>'''</a:t>
            </a:r>
          </a:p>
          <a:p>
            <a:endParaRPr lang="en-IN"/>
          </a:p>
          <a:p>
            <a:r>
              <a:rPr lang="en-IN"/>
              <a:t>nm = </a:t>
            </a:r>
            <a:r>
              <a:rPr lang="en-IN" err="1"/>
              <a:t>re.compile</a:t>
            </a:r>
            <a:r>
              <a:rPr lang="en-IN"/>
              <a:t>(r'</a:t>
            </a:r>
            <a:r>
              <a:rPr lang="en-IN">
                <a:highlight>
                  <a:srgbClr val="FFFF00"/>
                </a:highlight>
              </a:rPr>
              <a:t>([a-zA-Z0-9\.]+)</a:t>
            </a:r>
            <a:r>
              <a:rPr lang="en-IN"/>
              <a:t>@</a:t>
            </a:r>
            <a:r>
              <a:rPr lang="en-IN">
                <a:highlight>
                  <a:srgbClr val="00FF00"/>
                </a:highlight>
              </a:rPr>
              <a:t>([a-z]+)</a:t>
            </a:r>
            <a:r>
              <a:rPr lang="en-IN">
                <a:highlight>
                  <a:srgbClr val="FF00FF"/>
                </a:highlight>
              </a:rPr>
              <a:t>(\.[a-z]+)</a:t>
            </a:r>
            <a:r>
              <a:rPr lang="en-IN"/>
              <a:t>')</a:t>
            </a:r>
          </a:p>
          <a:p>
            <a:r>
              <a:rPr lang="en-IN"/>
              <a:t>matches = </a:t>
            </a:r>
            <a:r>
              <a:rPr lang="en-IN" err="1"/>
              <a:t>nm.finditer</a:t>
            </a:r>
            <a:r>
              <a:rPr lang="en-IN"/>
              <a:t>(email)</a:t>
            </a:r>
          </a:p>
          <a:p>
            <a:r>
              <a:rPr lang="en-IN"/>
              <a:t>for m in matches:</a:t>
            </a:r>
          </a:p>
          <a:p>
            <a:r>
              <a:rPr lang="en-IN"/>
              <a:t>    </a:t>
            </a:r>
            <a:r>
              <a:rPr lang="en-IN">
                <a:highlight>
                  <a:srgbClr val="FFFF00"/>
                </a:highlight>
              </a:rPr>
              <a:t>print(</a:t>
            </a:r>
            <a:r>
              <a:rPr lang="en-IN" err="1">
                <a:highlight>
                  <a:srgbClr val="FFFF00"/>
                </a:highlight>
              </a:rPr>
              <a:t>m.group</a:t>
            </a:r>
            <a:r>
              <a:rPr lang="en-IN">
                <a:highlight>
                  <a:srgbClr val="FFFF00"/>
                </a:highlight>
              </a:rPr>
              <a:t>(0))</a:t>
            </a:r>
          </a:p>
          <a:p>
            <a:r>
              <a:rPr lang="en-IN">
                <a:highlight>
                  <a:srgbClr val="00FF00"/>
                </a:highlight>
              </a:rPr>
              <a:t>    print(</a:t>
            </a:r>
            <a:r>
              <a:rPr lang="en-IN" err="1">
                <a:highlight>
                  <a:srgbClr val="00FF00"/>
                </a:highlight>
              </a:rPr>
              <a:t>m.group</a:t>
            </a:r>
            <a:r>
              <a:rPr lang="en-IN">
                <a:highlight>
                  <a:srgbClr val="00FF00"/>
                </a:highlight>
              </a:rPr>
              <a:t>(1))</a:t>
            </a:r>
          </a:p>
          <a:p>
            <a:r>
              <a:rPr lang="en-IN"/>
              <a:t>    </a:t>
            </a:r>
            <a:r>
              <a:rPr lang="en-IN">
                <a:highlight>
                  <a:srgbClr val="00FFFF"/>
                </a:highlight>
              </a:rPr>
              <a:t>print(</a:t>
            </a:r>
            <a:r>
              <a:rPr lang="en-IN" err="1">
                <a:highlight>
                  <a:srgbClr val="00FFFF"/>
                </a:highlight>
              </a:rPr>
              <a:t>m.group</a:t>
            </a:r>
            <a:r>
              <a:rPr lang="en-IN">
                <a:highlight>
                  <a:srgbClr val="00FFFF"/>
                </a:highlight>
              </a:rPr>
              <a:t>(2))</a:t>
            </a:r>
          </a:p>
          <a:p>
            <a:r>
              <a:rPr lang="en-IN"/>
              <a:t>    </a:t>
            </a:r>
            <a:r>
              <a:rPr lang="en-IN">
                <a:highlight>
                  <a:srgbClr val="FF00FF"/>
                </a:highlight>
              </a:rPr>
              <a:t>print(</a:t>
            </a:r>
            <a:r>
              <a:rPr lang="en-IN" err="1">
                <a:highlight>
                  <a:srgbClr val="FF00FF"/>
                </a:highlight>
              </a:rPr>
              <a:t>m.group</a:t>
            </a:r>
            <a:r>
              <a:rPr lang="en-IN">
                <a:highlight>
                  <a:srgbClr val="FF00FF"/>
                </a:highlight>
              </a:rPr>
              <a:t>(3))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695B276-B05A-4FDD-9B8E-C488E5E01D0A}"/>
              </a:ext>
            </a:extLst>
          </p:cNvPr>
          <p:cNvSpPr/>
          <p:nvPr/>
        </p:nvSpPr>
        <p:spPr>
          <a:xfrm>
            <a:off x="0" y="3934029"/>
            <a:ext cx="4572000" cy="116955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IN" b="1"/>
              <a:t>OUTPUT:</a:t>
            </a:r>
          </a:p>
          <a:p>
            <a:r>
              <a:rPr lang="en-IN"/>
              <a:t>pythonengineer@gmail.com</a:t>
            </a:r>
          </a:p>
          <a:p>
            <a:r>
              <a:rPr lang="en-IN" err="1">
                <a:highlight>
                  <a:srgbClr val="FFFF00"/>
                </a:highlight>
              </a:rPr>
              <a:t>pythonengineer</a:t>
            </a:r>
            <a:endParaRPr lang="en-IN">
              <a:highlight>
                <a:srgbClr val="FFFF00"/>
              </a:highlight>
            </a:endParaRPr>
          </a:p>
          <a:p>
            <a:r>
              <a:rPr lang="en-IN" err="1">
                <a:highlight>
                  <a:srgbClr val="00FF00"/>
                </a:highlight>
              </a:rPr>
              <a:t>gmail</a:t>
            </a:r>
            <a:endParaRPr lang="en-IN">
              <a:highlight>
                <a:srgbClr val="00FF00"/>
              </a:highlight>
            </a:endParaRPr>
          </a:p>
          <a:p>
            <a:r>
              <a:rPr lang="en-IN">
                <a:highlight>
                  <a:srgbClr val="FF00FF"/>
                </a:highlight>
              </a:rPr>
              <a:t>.com</a:t>
            </a:r>
          </a:p>
        </p:txBody>
      </p:sp>
    </p:spTree>
    <p:extLst>
      <p:ext uri="{BB962C8B-B14F-4D97-AF65-F5344CB8AC3E}">
        <p14:creationId xmlns:p14="http://schemas.microsoft.com/office/powerpoint/2010/main" val="231039116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2A0F684-B14B-40D1-A521-2516AD1B101A}"/>
              </a:ext>
            </a:extLst>
          </p:cNvPr>
          <p:cNvSpPr/>
          <p:nvPr/>
        </p:nvSpPr>
        <p:spPr>
          <a:xfrm>
            <a:off x="0" y="62667"/>
            <a:ext cx="87293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800" b="1"/>
              <a:t>Validating Password</a:t>
            </a:r>
            <a:endParaRPr lang="en-IN" sz="1800">
              <a:highlight>
                <a:srgbClr val="FF00FF"/>
              </a:highligh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D47B39-5C5E-40FC-8F4F-B4C1F67D7058}"/>
              </a:ext>
            </a:extLst>
          </p:cNvPr>
          <p:cNvSpPr txBox="1"/>
          <p:nvPr/>
        </p:nvSpPr>
        <p:spPr>
          <a:xfrm>
            <a:off x="570488" y="526852"/>
            <a:ext cx="4572000" cy="46166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>
                <a:solidFill>
                  <a:srgbClr val="008000"/>
                </a:solidFill>
                <a:latin typeface=""/>
              </a:rPr>
              <a:t>import </a:t>
            </a:r>
            <a:r>
              <a:rPr lang="en-IN" b="1">
                <a:solidFill>
                  <a:srgbClr val="0000FF"/>
                </a:solidFill>
                <a:latin typeface=""/>
              </a:rPr>
              <a:t>re</a:t>
            </a:r>
          </a:p>
          <a:p>
            <a:r>
              <a:rPr lang="en-IN">
                <a:latin typeface=""/>
              </a:rPr>
              <a:t>count</a:t>
            </a:r>
            <a:r>
              <a:rPr lang="en-IN">
                <a:solidFill>
                  <a:srgbClr val="666666"/>
                </a:solidFill>
                <a:latin typeface=""/>
              </a:rPr>
              <a:t>=0</a:t>
            </a:r>
          </a:p>
          <a:p>
            <a:r>
              <a:rPr lang="en-IN">
                <a:latin typeface=""/>
              </a:rPr>
              <a:t>passwords </a:t>
            </a:r>
            <a:r>
              <a:rPr lang="en-IN">
                <a:solidFill>
                  <a:srgbClr val="666666"/>
                </a:solidFill>
                <a:latin typeface=""/>
              </a:rPr>
              <a:t>= [</a:t>
            </a:r>
            <a:r>
              <a:rPr lang="en-IN">
                <a:solidFill>
                  <a:srgbClr val="BA2121"/>
                </a:solidFill>
                <a:latin typeface=""/>
              </a:rPr>
              <a:t>'Password1', 'password2', '</a:t>
            </a:r>
            <a:r>
              <a:rPr lang="en-IN" err="1">
                <a:solidFill>
                  <a:srgbClr val="BA2121"/>
                </a:solidFill>
                <a:latin typeface=""/>
              </a:rPr>
              <a:t>passwordthree</a:t>
            </a:r>
            <a:r>
              <a:rPr lang="en-IN">
                <a:solidFill>
                  <a:srgbClr val="BA2121"/>
                </a:solidFill>
                <a:latin typeface=""/>
              </a:rPr>
              <a:t>', 'P4', 'mypassworD1!!!', '898*(*^$^@%&amp;#abcdef']</a:t>
            </a:r>
          </a:p>
          <a:p>
            <a:r>
              <a:rPr lang="en-IN" b="1">
                <a:solidFill>
                  <a:srgbClr val="008000"/>
                </a:solidFill>
                <a:latin typeface=""/>
              </a:rPr>
              <a:t>for passwd </a:t>
            </a:r>
            <a:r>
              <a:rPr lang="en-IN" b="1">
                <a:solidFill>
                  <a:srgbClr val="AA22FF"/>
                </a:solidFill>
                <a:latin typeface=""/>
              </a:rPr>
              <a:t>in passwords:</a:t>
            </a:r>
          </a:p>
          <a:p>
            <a:r>
              <a:rPr lang="en-IN">
                <a:latin typeface=""/>
              </a:rPr>
              <a:t>    </a:t>
            </a:r>
          </a:p>
          <a:p>
            <a:r>
              <a:rPr lang="en-IN">
                <a:latin typeface=""/>
              </a:rPr>
              <a:t>    </a:t>
            </a:r>
            <a:r>
              <a:rPr lang="en-IN" err="1">
                <a:latin typeface=""/>
              </a:rPr>
              <a:t>dmo</a:t>
            </a:r>
            <a:r>
              <a:rPr lang="en-IN">
                <a:latin typeface=""/>
              </a:rPr>
              <a:t> </a:t>
            </a:r>
            <a:r>
              <a:rPr lang="en-IN">
                <a:solidFill>
                  <a:srgbClr val="666666"/>
                </a:solidFill>
                <a:latin typeface=""/>
              </a:rPr>
              <a:t>= </a:t>
            </a:r>
            <a:r>
              <a:rPr lang="en-IN" err="1">
                <a:solidFill>
                  <a:srgbClr val="666666"/>
                </a:solidFill>
                <a:latin typeface=""/>
              </a:rPr>
              <a:t>re.search</a:t>
            </a:r>
            <a:r>
              <a:rPr lang="en-IN">
                <a:solidFill>
                  <a:srgbClr val="666666"/>
                </a:solidFill>
                <a:latin typeface=""/>
              </a:rPr>
              <a:t>(</a:t>
            </a:r>
            <a:r>
              <a:rPr lang="en-IN">
                <a:solidFill>
                  <a:srgbClr val="BA2121"/>
                </a:solidFill>
                <a:latin typeface=""/>
              </a:rPr>
              <a:t>r"\</a:t>
            </a:r>
            <a:r>
              <a:rPr lang="en-IN" err="1">
                <a:solidFill>
                  <a:srgbClr val="BA2121"/>
                </a:solidFill>
                <a:latin typeface=""/>
              </a:rPr>
              <a:t>d",passwd</a:t>
            </a:r>
            <a:r>
              <a:rPr lang="en-IN">
                <a:solidFill>
                  <a:srgbClr val="BA2121"/>
                </a:solidFill>
                <a:latin typeface=""/>
              </a:rPr>
              <a:t>)</a:t>
            </a:r>
          </a:p>
          <a:p>
            <a:r>
              <a:rPr lang="en-IN">
                <a:latin typeface=""/>
              </a:rPr>
              <a:t>    </a:t>
            </a:r>
            <a:r>
              <a:rPr lang="en-IN" b="1">
                <a:solidFill>
                  <a:srgbClr val="008000"/>
                </a:solidFill>
                <a:latin typeface=""/>
              </a:rPr>
              <a:t>if </a:t>
            </a:r>
            <a:r>
              <a:rPr lang="en-IN" b="1" err="1">
                <a:solidFill>
                  <a:srgbClr val="008000"/>
                </a:solidFill>
                <a:latin typeface=""/>
              </a:rPr>
              <a:t>dmo</a:t>
            </a:r>
            <a:r>
              <a:rPr lang="en-IN" b="1">
                <a:solidFill>
                  <a:srgbClr val="008000"/>
                </a:solidFill>
                <a:latin typeface=""/>
              </a:rPr>
              <a:t>:</a:t>
            </a:r>
          </a:p>
          <a:p>
            <a:r>
              <a:rPr lang="en-IN">
                <a:latin typeface=""/>
              </a:rPr>
              <a:t>        count</a:t>
            </a:r>
            <a:r>
              <a:rPr lang="en-IN">
                <a:solidFill>
                  <a:srgbClr val="666666"/>
                </a:solidFill>
                <a:latin typeface=""/>
              </a:rPr>
              <a:t>+=1</a:t>
            </a:r>
          </a:p>
          <a:p>
            <a:r>
              <a:rPr lang="pt-BR">
                <a:latin typeface=""/>
              </a:rPr>
              <a:t>        cmo </a:t>
            </a:r>
            <a:r>
              <a:rPr lang="pt-BR">
                <a:solidFill>
                  <a:srgbClr val="666666"/>
                </a:solidFill>
                <a:latin typeface=""/>
              </a:rPr>
              <a:t>= re.search(</a:t>
            </a:r>
            <a:r>
              <a:rPr lang="pt-BR">
                <a:solidFill>
                  <a:srgbClr val="BA2121"/>
                </a:solidFill>
                <a:latin typeface=""/>
              </a:rPr>
              <a:t>r"[A-Z]+",passwd)</a:t>
            </a:r>
          </a:p>
          <a:p>
            <a:r>
              <a:rPr lang="en-IN">
                <a:latin typeface=""/>
              </a:rPr>
              <a:t>        </a:t>
            </a:r>
            <a:r>
              <a:rPr lang="en-IN" b="1">
                <a:solidFill>
                  <a:srgbClr val="008000"/>
                </a:solidFill>
                <a:latin typeface=""/>
              </a:rPr>
              <a:t>if </a:t>
            </a:r>
            <a:r>
              <a:rPr lang="en-IN" b="1" err="1">
                <a:solidFill>
                  <a:srgbClr val="008000"/>
                </a:solidFill>
                <a:latin typeface=""/>
              </a:rPr>
              <a:t>cmo</a:t>
            </a:r>
            <a:r>
              <a:rPr lang="en-IN" b="1">
                <a:solidFill>
                  <a:srgbClr val="008000"/>
                </a:solidFill>
                <a:latin typeface=""/>
              </a:rPr>
              <a:t>:</a:t>
            </a:r>
          </a:p>
          <a:p>
            <a:r>
              <a:rPr lang="en-IN">
                <a:latin typeface=""/>
              </a:rPr>
              <a:t>            count</a:t>
            </a:r>
            <a:r>
              <a:rPr lang="en-IN">
                <a:solidFill>
                  <a:srgbClr val="666666"/>
                </a:solidFill>
                <a:latin typeface=""/>
              </a:rPr>
              <a:t>+=1</a:t>
            </a:r>
          </a:p>
          <a:p>
            <a:r>
              <a:rPr lang="pl-PL">
                <a:latin typeface=""/>
              </a:rPr>
              <a:t>            scmo</a:t>
            </a:r>
            <a:r>
              <a:rPr lang="pl-PL">
                <a:solidFill>
                  <a:srgbClr val="666666"/>
                </a:solidFill>
                <a:latin typeface=""/>
              </a:rPr>
              <a:t>=re.search(</a:t>
            </a:r>
            <a:r>
              <a:rPr lang="pl-PL">
                <a:solidFill>
                  <a:srgbClr val="BA2121"/>
                </a:solidFill>
                <a:latin typeface=""/>
              </a:rPr>
              <a:t>r"\w+\W+",passwd)</a:t>
            </a:r>
          </a:p>
          <a:p>
            <a:r>
              <a:rPr lang="en-IN">
                <a:latin typeface=""/>
              </a:rPr>
              <a:t>            </a:t>
            </a:r>
            <a:r>
              <a:rPr lang="en-IN" b="1">
                <a:solidFill>
                  <a:srgbClr val="008000"/>
                </a:solidFill>
                <a:latin typeface=""/>
              </a:rPr>
              <a:t>if </a:t>
            </a:r>
            <a:r>
              <a:rPr lang="en-IN" b="1" err="1">
                <a:solidFill>
                  <a:srgbClr val="008000"/>
                </a:solidFill>
                <a:latin typeface=""/>
              </a:rPr>
              <a:t>scmo</a:t>
            </a:r>
            <a:r>
              <a:rPr lang="en-IN" b="1">
                <a:solidFill>
                  <a:srgbClr val="008000"/>
                </a:solidFill>
                <a:latin typeface=""/>
              </a:rPr>
              <a:t>:</a:t>
            </a:r>
          </a:p>
          <a:p>
            <a:r>
              <a:rPr lang="en-IN">
                <a:latin typeface=""/>
              </a:rPr>
              <a:t>                count</a:t>
            </a:r>
            <a:r>
              <a:rPr lang="en-IN">
                <a:solidFill>
                  <a:srgbClr val="666666"/>
                </a:solidFill>
                <a:latin typeface=""/>
              </a:rPr>
              <a:t>+=1</a:t>
            </a:r>
          </a:p>
          <a:p>
            <a:r>
              <a:rPr lang="en-IN">
                <a:latin typeface=""/>
              </a:rPr>
              <a:t>    </a:t>
            </a:r>
            <a:r>
              <a:rPr lang="en-IN" b="1">
                <a:solidFill>
                  <a:srgbClr val="008000"/>
                </a:solidFill>
                <a:latin typeface=""/>
              </a:rPr>
              <a:t>if count</a:t>
            </a:r>
            <a:r>
              <a:rPr lang="en-IN" b="1">
                <a:solidFill>
                  <a:srgbClr val="666666"/>
                </a:solidFill>
                <a:latin typeface=""/>
              </a:rPr>
              <a:t>==3:</a:t>
            </a:r>
          </a:p>
          <a:p>
            <a:r>
              <a:rPr lang="en-IN">
                <a:latin typeface=""/>
              </a:rPr>
              <a:t>        </a:t>
            </a:r>
            <a:r>
              <a:rPr lang="en-IN" b="1">
                <a:solidFill>
                  <a:srgbClr val="008000"/>
                </a:solidFill>
                <a:latin typeface=""/>
              </a:rPr>
              <a:t>print(passwd,</a:t>
            </a:r>
            <a:r>
              <a:rPr lang="en-IN" b="1">
                <a:solidFill>
                  <a:srgbClr val="BA2121"/>
                </a:solidFill>
                <a:latin typeface=""/>
              </a:rPr>
              <a:t>"=&gt;""OK")</a:t>
            </a:r>
          </a:p>
          <a:p>
            <a:r>
              <a:rPr lang="en-IN">
                <a:latin typeface=""/>
              </a:rPr>
              <a:t>    </a:t>
            </a:r>
            <a:r>
              <a:rPr lang="en-IN" b="1">
                <a:solidFill>
                  <a:srgbClr val="008000"/>
                </a:solidFill>
                <a:latin typeface=""/>
              </a:rPr>
              <a:t>else:</a:t>
            </a:r>
          </a:p>
          <a:p>
            <a:r>
              <a:rPr lang="en-IN">
                <a:latin typeface=""/>
              </a:rPr>
              <a:t>        </a:t>
            </a:r>
            <a:r>
              <a:rPr lang="en-IN" b="1">
                <a:solidFill>
                  <a:srgbClr val="008000"/>
                </a:solidFill>
                <a:latin typeface=""/>
              </a:rPr>
              <a:t>print(passwd,</a:t>
            </a:r>
            <a:r>
              <a:rPr lang="en-IN" b="1">
                <a:solidFill>
                  <a:srgbClr val="BA2121"/>
                </a:solidFill>
                <a:latin typeface=""/>
              </a:rPr>
              <a:t>"=&gt;","NOT OK")    </a:t>
            </a:r>
          </a:p>
          <a:p>
            <a:r>
              <a:rPr lang="en-IN">
                <a:latin typeface=""/>
              </a:rPr>
              <a:t>    count</a:t>
            </a:r>
            <a:r>
              <a:rPr lang="en-IN">
                <a:solidFill>
                  <a:srgbClr val="666666"/>
                </a:solidFill>
                <a:latin typeface=""/>
              </a:rPr>
              <a:t>=0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73F958-D0E9-45D7-BEEF-67DC3AA2C7ED}"/>
              </a:ext>
            </a:extLst>
          </p:cNvPr>
          <p:cNvSpPr txBox="1"/>
          <p:nvPr/>
        </p:nvSpPr>
        <p:spPr>
          <a:xfrm>
            <a:off x="5045384" y="1186755"/>
            <a:ext cx="3920591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Password1 =&gt; NOT OK</a:t>
            </a:r>
          </a:p>
          <a:p>
            <a:r>
              <a:rPr lang="en-US"/>
              <a:t>password2 =&gt; NOT OK</a:t>
            </a:r>
          </a:p>
          <a:p>
            <a:r>
              <a:rPr lang="en-US" err="1"/>
              <a:t>passwordthree</a:t>
            </a:r>
            <a:r>
              <a:rPr lang="en-US"/>
              <a:t> =&gt; NOT OK</a:t>
            </a:r>
          </a:p>
          <a:p>
            <a:r>
              <a:rPr lang="en-US"/>
              <a:t>P4 =&gt; NOT OK</a:t>
            </a:r>
          </a:p>
          <a:p>
            <a:r>
              <a:rPr lang="en-US"/>
              <a:t>mypassworD1!!! =&gt;OK</a:t>
            </a:r>
          </a:p>
          <a:p>
            <a:r>
              <a:rPr lang="en-US"/>
              <a:t>898*(*^$^@%&amp;#abcdef =&gt; NOT OK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1558479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A0A162D-35F1-4503-AAC4-944F830F5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b="1"/>
              <a:t>References</a:t>
            </a:r>
            <a:endParaRPr lang="en-IN" sz="2000" b="1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0E0295F-7204-478E-B018-F1DB855399C7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2307265" y="297367"/>
            <a:ext cx="6771999" cy="4661400"/>
          </a:xfrm>
        </p:spPr>
        <p:txBody>
          <a:bodyPr/>
          <a:lstStyle/>
          <a:p>
            <a:r>
              <a:rPr lang="en-IN" sz="2000">
                <a:hlinkClick r:id="rId2"/>
              </a:rPr>
              <a:t>https://www.w3schools.com/python/python_regex.asp</a:t>
            </a:r>
            <a:endParaRPr lang="en-IN" sz="2000"/>
          </a:p>
          <a:p>
            <a:r>
              <a:rPr lang="en-IN" sz="2000">
                <a:hlinkClick r:id="rId3"/>
              </a:rPr>
              <a:t>https://www.tutorialspoint.com/python/python_reg_expressions.htm</a:t>
            </a:r>
            <a:endParaRPr lang="en-IN" sz="2000"/>
          </a:p>
          <a:p>
            <a:r>
              <a:rPr lang="en-IN" sz="2000">
                <a:hlinkClick r:id="rId4"/>
              </a:rPr>
              <a:t>https://www.guru99.com/python-regular-expressions-complete-tutorial.html</a:t>
            </a:r>
            <a:endParaRPr lang="en-IN" sz="2000"/>
          </a:p>
          <a:p>
            <a:r>
              <a:rPr lang="en-IN" sz="2000">
                <a:hlinkClick r:id="rId5"/>
              </a:rPr>
              <a:t>https://www.programiz.com/python-programming/regex</a:t>
            </a:r>
            <a:endParaRPr lang="en-IN" sz="2000"/>
          </a:p>
          <a:p>
            <a:r>
              <a:rPr lang="en-IN" sz="2000">
                <a:hlinkClick r:id="rId6"/>
              </a:rPr>
              <a:t>https://pynative.com/python-regex-compile/</a:t>
            </a:r>
            <a:endParaRPr lang="en-IN" sz="2000"/>
          </a:p>
          <a:p>
            <a:endParaRPr lang="en-IN" sz="2000"/>
          </a:p>
          <a:p>
            <a:endParaRPr lang="en-IN" sz="2000"/>
          </a:p>
          <a:p>
            <a:endParaRPr lang="en-IN" sz="2000"/>
          </a:p>
        </p:txBody>
      </p:sp>
    </p:spTree>
    <p:extLst>
      <p:ext uri="{BB962C8B-B14F-4D97-AF65-F5344CB8AC3E}">
        <p14:creationId xmlns:p14="http://schemas.microsoft.com/office/powerpoint/2010/main" val="11884891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E498187-C5A3-4C8E-9321-D0B245A21E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9140" y="152471"/>
            <a:ext cx="1152128" cy="576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70;p14">
            <a:extLst>
              <a:ext uri="{FF2B5EF4-FFF2-40B4-BE49-F238E27FC236}">
                <a16:creationId xmlns:a16="http://schemas.microsoft.com/office/drawing/2014/main" id="{F592FAA7-E666-47F8-8B11-C42B7B89B7D9}"/>
              </a:ext>
            </a:extLst>
          </p:cNvPr>
          <p:cNvSpPr txBox="1">
            <a:spLocks/>
          </p:cNvSpPr>
          <p:nvPr/>
        </p:nvSpPr>
        <p:spPr>
          <a:xfrm>
            <a:off x="1529394" y="-35495"/>
            <a:ext cx="5389295" cy="1671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600" b="1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Meta Characters</a:t>
            </a:r>
            <a:endParaRPr lang="en-IN" sz="2600" b="1">
              <a:solidFill>
                <a:srgbClr val="0070C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06A55C-3515-4E72-AD3E-A8FB44131527}"/>
              </a:ext>
            </a:extLst>
          </p:cNvPr>
          <p:cNvSpPr txBox="1"/>
          <p:nvPr/>
        </p:nvSpPr>
        <p:spPr>
          <a:xfrm>
            <a:off x="384371" y="607795"/>
            <a:ext cx="8120358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sz="2200">
                <a:solidFill>
                  <a:srgbClr val="FF6600"/>
                </a:solidFill>
                <a:latin typeface="Lora"/>
              </a:rPr>
              <a:t>To specify regular expressions, metacharacters are used. </a:t>
            </a:r>
          </a:p>
          <a:p>
            <a:pPr algn="just"/>
            <a:r>
              <a:rPr lang="en-US" sz="2200">
                <a:solidFill>
                  <a:srgbClr val="3D4251"/>
                </a:solidFill>
                <a:latin typeface="Lora"/>
              </a:rPr>
              <a:t>     Examples: </a:t>
            </a:r>
            <a:r>
              <a:rPr lang="en-US" sz="2200">
                <a:solidFill>
                  <a:srgbClr val="C00000"/>
                </a:solidFill>
                <a:latin typeface="Lora"/>
              </a:rPr>
              <a:t>[] . ^ $ * + ? {} () \ |</a:t>
            </a:r>
          </a:p>
          <a:p>
            <a:pPr algn="just"/>
            <a:endParaRPr lang="en-US" sz="220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D9D9100-3E5D-46EC-8402-A2029DFD4F9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416" t="27689" r="15801" b="21966"/>
          <a:stretch/>
        </p:blipFill>
        <p:spPr>
          <a:xfrm>
            <a:off x="639271" y="1618406"/>
            <a:ext cx="7315200" cy="3398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119550"/>
      </p:ext>
    </p:extLst>
  </p:cSld>
  <p:clrMapOvr>
    <a:masterClrMapping/>
  </p:clrMapOvr>
</p:sld>
</file>

<file path=ppt/theme/theme1.xml><?xml version="1.0" encoding="utf-8"?>
<a:theme xmlns:a="http://schemas.openxmlformats.org/drawingml/2006/main" name="Aemelia template">
  <a:themeElements>
    <a:clrScheme name="Custom 347">
      <a:dk1>
        <a:srgbClr val="073763"/>
      </a:dk1>
      <a:lt1>
        <a:srgbClr val="FFFFFF"/>
      </a:lt1>
      <a:dk2>
        <a:srgbClr val="3F4247"/>
      </a:dk2>
      <a:lt2>
        <a:srgbClr val="CFD9E1"/>
      </a:lt2>
      <a:accent1>
        <a:srgbClr val="6FA8DC"/>
      </a:accent1>
      <a:accent2>
        <a:srgbClr val="0B5394"/>
      </a:accent2>
      <a:accent3>
        <a:srgbClr val="9FC5E8"/>
      </a:accent3>
      <a:accent4>
        <a:srgbClr val="CFD9E1"/>
      </a:accent4>
      <a:accent5>
        <a:srgbClr val="A1EFFF"/>
      </a:accent5>
      <a:accent6>
        <a:srgbClr val="5AB1C9"/>
      </a:accent6>
      <a:hlink>
        <a:srgbClr val="0B5394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01CA8BB829C7A42B2F13D1EEEDCE24A" ma:contentTypeVersion="4" ma:contentTypeDescription="Create a new document." ma:contentTypeScope="" ma:versionID="b0ad81dfd15dbe7cc0ad41caae6aaaa4">
  <xsd:schema xmlns:xsd="http://www.w3.org/2001/XMLSchema" xmlns:xs="http://www.w3.org/2001/XMLSchema" xmlns:p="http://schemas.microsoft.com/office/2006/metadata/properties" xmlns:ns2="d0d77eca-fb09-4c91-a0cf-c85fba2eb381" targetNamespace="http://schemas.microsoft.com/office/2006/metadata/properties" ma:root="true" ma:fieldsID="826c0c63b8e20ec6bac7127a3717f26f" ns2:_="">
    <xsd:import namespace="d0d77eca-fb09-4c91-a0cf-c85fba2eb38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0d77eca-fb09-4c91-a0cf-c85fba2eb38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68C2C8D6-08C9-43A9-A7FB-C158F5D0ED9A}">
  <ds:schemaRefs>
    <ds:schemaRef ds:uri="d0d77eca-fb09-4c91-a0cf-c85fba2eb381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A53EE6C9-0CF2-4854-8D2B-97590B97669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B73CFF6-1B02-4497-8FB8-580A23F5EB96}">
  <ds:schemaRefs>
    <ds:schemaRef ds:uri="d0d77eca-fb09-4c91-a0cf-c85fba2eb381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(16:9)</PresentationFormat>
  <Slides>82</Slides>
  <Notes>18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82</vt:i4>
      </vt:variant>
    </vt:vector>
  </HeadingPairs>
  <TitlesOfParts>
    <vt:vector size="83" baseType="lpstr">
      <vt:lpstr>Aemelia template</vt:lpstr>
      <vt:lpstr>Regular Expression with Python</vt:lpstr>
      <vt:lpstr>PowerPoint Presentation</vt:lpstr>
      <vt:lpstr>Regular Expression </vt:lpstr>
      <vt:lpstr>Applications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Python</dc:title>
  <dc:creator>mrs</dc:creator>
  <cp:revision>4</cp:revision>
  <dcterms:modified xsi:type="dcterms:W3CDTF">2023-05-19T18:23:13Z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0x010100C01CA8BB829C7A42B2F13D1EEEDCE24A</vt:lpwstr>
  </property>
</Properties>
</file>